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258" r:id="rId3"/>
    <p:sldId id="259" r:id="rId4"/>
    <p:sldId id="263" r:id="rId5"/>
    <p:sldId id="261" r:id="rId6"/>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guide id="3" orient="horz" pos="580" userDrawn="1">
          <p15:clr>
            <a:srgbClr val="F26B43"/>
          </p15:clr>
        </p15:guide>
        <p15:guide id="4" orient="horz" pos="5910" userDrawn="1">
          <p15:clr>
            <a:srgbClr val="F26B43"/>
          </p15:clr>
        </p15:guide>
        <p15:guide id="5" pos="1502" userDrawn="1">
          <p15:clr>
            <a:srgbClr val="9FCC3B"/>
          </p15:clr>
        </p15:guide>
        <p15:guide id="6" pos="1706" userDrawn="1">
          <p15:clr>
            <a:srgbClr val="9FCC3B"/>
          </p15:clr>
        </p15:guide>
        <p15:guide id="7" pos="2047" userDrawn="1">
          <p15:clr>
            <a:srgbClr val="9FCC3B"/>
          </p15:clr>
        </p15:guide>
        <p15:guide id="8" pos="2273" userDrawn="1">
          <p15:clr>
            <a:srgbClr val="9FCC3B"/>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C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showGuides="1">
      <p:cViewPr varScale="1">
        <p:scale>
          <a:sx n="77" d="100"/>
          <a:sy n="77" d="100"/>
        </p:scale>
        <p:origin x="3066" y="102"/>
      </p:cViewPr>
      <p:guideLst>
        <p:guide orient="horz" pos="3120"/>
        <p:guide pos="2160"/>
        <p:guide orient="horz" pos="580"/>
        <p:guide orient="horz" pos="5910"/>
        <p:guide pos="1502"/>
        <p:guide pos="1706"/>
        <p:guide pos="2047"/>
        <p:guide pos="2273"/>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5E542E2-AE1A-46E7-A679-5C4D4E93B96C}" type="datetimeFigureOut">
              <a:rPr lang="de-CH" smtClean="0"/>
              <a:t>17.10.2023</a:t>
            </a:fld>
            <a:endParaRPr lang="de-CH"/>
          </a:p>
        </p:txBody>
      </p:sp>
      <p:sp>
        <p:nvSpPr>
          <p:cNvPr id="4" name="Folienbildplatzhalter 3"/>
          <p:cNvSpPr>
            <a:spLocks noGrp="1" noRot="1" noChangeAspect="1"/>
          </p:cNvSpPr>
          <p:nvPr>
            <p:ph type="sldImg" idx="2"/>
          </p:nvPr>
        </p:nvSpPr>
        <p:spPr>
          <a:xfrm>
            <a:off x="2216150" y="1233488"/>
            <a:ext cx="2303463" cy="33289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284F4B95-377A-4087-A719-10BE8B777FD4}" type="slidenum">
              <a:rPr lang="de-CH" smtClean="0"/>
              <a:t>‹Nr.›</a:t>
            </a:fld>
            <a:endParaRPr lang="de-CH"/>
          </a:p>
        </p:txBody>
      </p:sp>
    </p:spTree>
    <p:extLst>
      <p:ext uri="{BB962C8B-B14F-4D97-AF65-F5344CB8AC3E}">
        <p14:creationId xmlns:p14="http://schemas.microsoft.com/office/powerpoint/2010/main" val="2295994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AEE7C607-5518-45E3-86E4-B283F26E817C}"/>
              </a:ext>
            </a:extLst>
          </p:cNvPr>
          <p:cNvSpPr txBox="1">
            <a:spLocks/>
          </p:cNvSpPr>
          <p:nvPr userDrawn="1"/>
        </p:nvSpPr>
        <p:spPr>
          <a:xfrm>
            <a:off x="0" y="929213"/>
            <a:ext cx="6870357" cy="405317"/>
          </a:xfrm>
          <a:prstGeom prst="rect">
            <a:avLst/>
          </a:prstGeom>
          <a:solidFill>
            <a:srgbClr val="666C7A"/>
          </a:solidFill>
        </p:spPr>
        <p:txBody>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2200" dirty="0" err="1">
                <a:solidFill>
                  <a:schemeClr val="bg1"/>
                </a:solidFill>
              </a:rPr>
              <a:t>Product</a:t>
            </a:r>
            <a:r>
              <a:rPr lang="de-CH" sz="2200" dirty="0">
                <a:solidFill>
                  <a:schemeClr val="bg1"/>
                </a:solidFill>
              </a:rPr>
              <a:t> Marketing Information</a:t>
            </a:r>
          </a:p>
        </p:txBody>
      </p:sp>
      <p:sp>
        <p:nvSpPr>
          <p:cNvPr id="28" name="Titel 1">
            <a:extLst>
              <a:ext uri="{FF2B5EF4-FFF2-40B4-BE49-F238E27FC236}">
                <a16:creationId xmlns:a16="http://schemas.microsoft.com/office/drawing/2014/main" id="{BEF3900B-A4E3-4B94-87BB-B9AA30FC486B}"/>
              </a:ext>
            </a:extLst>
          </p:cNvPr>
          <p:cNvSpPr txBox="1">
            <a:spLocks/>
          </p:cNvSpPr>
          <p:nvPr userDrawn="1"/>
        </p:nvSpPr>
        <p:spPr>
          <a:xfrm>
            <a:off x="-12358" y="9415857"/>
            <a:ext cx="6870357" cy="490144"/>
          </a:xfrm>
          <a:prstGeom prst="rect">
            <a:avLst/>
          </a:prstGeom>
          <a:noFill/>
        </p:spPr>
        <p:txBody>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spcAft>
                <a:spcPts val="600"/>
              </a:spcAft>
            </a:pPr>
            <a:r>
              <a:rPr lang="de-CH" sz="1100" dirty="0">
                <a:solidFill>
                  <a:schemeClr val="tx1"/>
                </a:solidFill>
                <a:latin typeface="StalemateLFLight" panose="00000400000000000000" pitchFamily="2" charset="0"/>
              </a:rPr>
              <a:t>Christian Bürgler / 01.07.2022</a:t>
            </a:r>
          </a:p>
        </p:txBody>
      </p:sp>
      <p:cxnSp>
        <p:nvCxnSpPr>
          <p:cNvPr id="30" name="Gerader Verbinder 29">
            <a:extLst>
              <a:ext uri="{FF2B5EF4-FFF2-40B4-BE49-F238E27FC236}">
                <a16:creationId xmlns:a16="http://schemas.microsoft.com/office/drawing/2014/main" id="{60D2ED1F-52AE-4F5C-BCBE-566BD597CBCF}"/>
              </a:ext>
            </a:extLst>
          </p:cNvPr>
          <p:cNvCxnSpPr>
            <a:cxnSpLocks/>
          </p:cNvCxnSpPr>
          <p:nvPr userDrawn="1"/>
        </p:nvCxnSpPr>
        <p:spPr>
          <a:xfrm>
            <a:off x="518984" y="9391937"/>
            <a:ext cx="5807675" cy="0"/>
          </a:xfrm>
          <a:prstGeom prst="line">
            <a:avLst/>
          </a:prstGeom>
          <a:ln>
            <a:solidFill>
              <a:srgbClr val="666C7A">
                <a:alpha val="50196"/>
              </a:srgbClr>
            </a:solidFill>
          </a:ln>
        </p:spPr>
        <p:style>
          <a:lnRef idx="1">
            <a:schemeClr val="accent1"/>
          </a:lnRef>
          <a:fillRef idx="0">
            <a:schemeClr val="accent1"/>
          </a:fillRef>
          <a:effectRef idx="0">
            <a:schemeClr val="accent1"/>
          </a:effectRef>
          <a:fontRef idx="minor">
            <a:schemeClr val="tx1"/>
          </a:fontRef>
        </p:style>
      </p:cxnSp>
      <p:pic>
        <p:nvPicPr>
          <p:cNvPr id="7" name="Grafik 6">
            <a:extLst>
              <a:ext uri="{FF2B5EF4-FFF2-40B4-BE49-F238E27FC236}">
                <a16:creationId xmlns:a16="http://schemas.microsoft.com/office/drawing/2014/main" id="{8E4AB15A-1C0C-4FE3-84B1-B6999F0DB50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470" t="555" r="20471" b="88632"/>
          <a:stretch/>
        </p:blipFill>
        <p:spPr>
          <a:xfrm>
            <a:off x="0" y="-1"/>
            <a:ext cx="6858000" cy="929213"/>
          </a:xfrm>
          <a:prstGeom prst="rect">
            <a:avLst/>
          </a:prstGeom>
        </p:spPr>
      </p:pic>
      <p:sp>
        <p:nvSpPr>
          <p:cNvPr id="8" name="Titel 1">
            <a:extLst>
              <a:ext uri="{FF2B5EF4-FFF2-40B4-BE49-F238E27FC236}">
                <a16:creationId xmlns:a16="http://schemas.microsoft.com/office/drawing/2014/main" id="{61A7BCB9-C77E-4DB4-98ED-9EE4969A3C5C}"/>
              </a:ext>
            </a:extLst>
          </p:cNvPr>
          <p:cNvSpPr txBox="1">
            <a:spLocks/>
          </p:cNvSpPr>
          <p:nvPr userDrawn="1"/>
        </p:nvSpPr>
        <p:spPr>
          <a:xfrm>
            <a:off x="-12358" y="-2"/>
            <a:ext cx="1285104" cy="929213"/>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spcAft>
                <a:spcPts val="300"/>
              </a:spcAft>
            </a:pPr>
            <a:r>
              <a:rPr lang="de-CH" sz="1100" dirty="0">
                <a:solidFill>
                  <a:schemeClr val="tx1"/>
                </a:solidFill>
                <a:latin typeface="StalemateLFLight" panose="00000400000000000000" pitchFamily="2" charset="0"/>
              </a:rPr>
              <a:t>- INTERNAL -</a:t>
            </a:r>
          </a:p>
        </p:txBody>
      </p:sp>
      <p:pic>
        <p:nvPicPr>
          <p:cNvPr id="10" name="Picture 4" descr="Datei:Jura Logo.svg – Wikipedia">
            <a:extLst>
              <a:ext uri="{FF2B5EF4-FFF2-40B4-BE49-F238E27FC236}">
                <a16:creationId xmlns:a16="http://schemas.microsoft.com/office/drawing/2014/main" id="{B43118B2-404A-4997-9F50-DE0E7CF350E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30780" y="240508"/>
            <a:ext cx="978289" cy="46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22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471488" y="742352"/>
            <a:ext cx="5915025" cy="579822"/>
          </a:xfrm>
          <a:prstGeom prst="rect">
            <a:avLst/>
          </a:prstGeom>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1EBA20-26F9-4A76-96C6-E27006C4FB47}" type="datetimeFigureOut">
              <a:rPr lang="de-CH" smtClean="0"/>
              <a:t>17.10.2023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57726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21EBA20-26F9-4A76-96C6-E27006C4FB47}" type="datetimeFigureOut">
              <a:rPr lang="de-CH" smtClean="0"/>
              <a:t>17.10.2023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41051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1EBA20-26F9-4A76-96C6-E27006C4FB47}" type="datetimeFigureOut">
              <a:rPr lang="de-CH" smtClean="0"/>
              <a:t>17.10.2023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290604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21EBA20-26F9-4A76-96C6-E27006C4FB47}" type="datetimeFigureOut">
              <a:rPr lang="de-CH" smtClean="0"/>
              <a:t>17.10.2023</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1566761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471488" y="742352"/>
            <a:ext cx="5915025" cy="579822"/>
          </a:xfrm>
          <a:prstGeom prst="rect">
            <a:avLst/>
          </a:prstGeom>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621EBA20-26F9-4A76-96C6-E27006C4FB47}" type="datetimeFigureOut">
              <a:rPr lang="de-CH" smtClean="0"/>
              <a:t>17.10.2023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325271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Formatvorlagen des Textmasters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621EBA20-26F9-4A76-96C6-E27006C4FB47}" type="datetimeFigureOut">
              <a:rPr lang="de-CH" smtClean="0"/>
              <a:t>17.10.2023</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186572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471488" y="742352"/>
            <a:ext cx="5915025" cy="579822"/>
          </a:xfrm>
          <a:prstGeom prst="rect">
            <a:avLst/>
          </a:prstGeom>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621EBA20-26F9-4A76-96C6-E27006C4FB47}" type="datetimeFigureOut">
              <a:rPr lang="de-CH" smtClean="0"/>
              <a:t>17.10.2023</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1087890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EBA20-26F9-4A76-96C6-E27006C4FB47}" type="datetimeFigureOut">
              <a:rPr lang="de-CH" smtClean="0"/>
              <a:t>17.10.2023</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421777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de-DE"/>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621EBA20-26F9-4A76-96C6-E27006C4FB47}" type="datetimeFigureOut">
              <a:rPr lang="de-CH" smtClean="0"/>
              <a:t>17.10.2023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383579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621EBA20-26F9-4A76-96C6-E27006C4FB47}" type="datetimeFigureOut">
              <a:rPr lang="de-CH" smtClean="0"/>
              <a:t>17.10.2023</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2D2CD36-9E61-44EC-B8B1-369D7B2801C5}" type="slidenum">
              <a:rPr lang="de-CH" smtClean="0"/>
              <a:t>‹Nr.›</a:t>
            </a:fld>
            <a:endParaRPr lang="de-CH"/>
          </a:p>
        </p:txBody>
      </p:sp>
    </p:spTree>
    <p:extLst>
      <p:ext uri="{BB962C8B-B14F-4D97-AF65-F5344CB8AC3E}">
        <p14:creationId xmlns:p14="http://schemas.microsoft.com/office/powerpoint/2010/main" val="417184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21EBA20-26F9-4A76-96C6-E27006C4FB47}" type="datetimeFigureOut">
              <a:rPr lang="de-CH" smtClean="0"/>
              <a:t>17.10.2023</a:t>
            </a:fld>
            <a:endParaRPr lang="de-CH"/>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2D2CD36-9E61-44EC-B8B1-369D7B2801C5}" type="slidenum">
              <a:rPr lang="de-CH" smtClean="0"/>
              <a:t>‹Nr.›</a:t>
            </a:fld>
            <a:endParaRPr lang="de-CH"/>
          </a:p>
        </p:txBody>
      </p:sp>
      <p:sp>
        <p:nvSpPr>
          <p:cNvPr id="10" name="Titel 1">
            <a:extLst>
              <a:ext uri="{FF2B5EF4-FFF2-40B4-BE49-F238E27FC236}">
                <a16:creationId xmlns:a16="http://schemas.microsoft.com/office/drawing/2014/main" id="{E2A17B30-8B0A-4D52-9C8A-B98A5B4A000C}"/>
              </a:ext>
            </a:extLst>
          </p:cNvPr>
          <p:cNvSpPr txBox="1">
            <a:spLocks/>
          </p:cNvSpPr>
          <p:nvPr userDrawn="1"/>
        </p:nvSpPr>
        <p:spPr>
          <a:xfrm>
            <a:off x="-12357" y="0"/>
            <a:ext cx="1285104" cy="929213"/>
          </a:xfrm>
          <a:prstGeom prst="rect">
            <a:avLst/>
          </a:prstGeom>
          <a:noFill/>
        </p:spPr>
        <p:txBody>
          <a:bodyPr anchor="ct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spcAft>
                <a:spcPts val="300"/>
              </a:spcAft>
            </a:pPr>
            <a:r>
              <a:rPr lang="de-CH" sz="1100" dirty="0">
                <a:solidFill>
                  <a:schemeClr val="tx1"/>
                </a:solidFill>
                <a:latin typeface="StalemateLFLight" panose="00000400000000000000" pitchFamily="2" charset="0"/>
              </a:rPr>
              <a:t>- INTERNAL -</a:t>
            </a:r>
          </a:p>
        </p:txBody>
      </p:sp>
      <p:pic>
        <p:nvPicPr>
          <p:cNvPr id="12" name="Picture 4" descr="Datei:Jura Logo.svg – Wikipedia">
            <a:extLst>
              <a:ext uri="{FF2B5EF4-FFF2-40B4-BE49-F238E27FC236}">
                <a16:creationId xmlns:a16="http://schemas.microsoft.com/office/drawing/2014/main" id="{3843E81D-723B-48FE-AD99-3BD2B3B11C2B}"/>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630780" y="240508"/>
            <a:ext cx="978289" cy="461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127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talemateLFLight" panose="000004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talemateLF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lemateLF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lemateLF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lemateLF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DB97911-6A25-B1B1-177F-7030F4509B2A}"/>
              </a:ext>
            </a:extLst>
          </p:cNvPr>
          <p:cNvPicPr>
            <a:picLocks noChangeAspect="1"/>
          </p:cNvPicPr>
          <p:nvPr/>
        </p:nvPicPr>
        <p:blipFill rotWithShape="1">
          <a:blip r:embed="rId2">
            <a:extLst>
              <a:ext uri="{28A0092B-C50C-407E-A947-70E740481C1C}">
                <a14:useLocalDpi xmlns:a14="http://schemas.microsoft.com/office/drawing/2010/main" val="0"/>
              </a:ext>
            </a:extLst>
          </a:blip>
          <a:srcRect l="21875" r="21774"/>
          <a:stretch/>
        </p:blipFill>
        <p:spPr>
          <a:xfrm>
            <a:off x="0" y="1324098"/>
            <a:ext cx="6870357" cy="8581902"/>
          </a:xfrm>
          <a:prstGeom prst="rect">
            <a:avLst/>
          </a:prstGeom>
        </p:spPr>
      </p:pic>
      <p:sp>
        <p:nvSpPr>
          <p:cNvPr id="3" name="Untertitel 2"/>
          <p:cNvSpPr>
            <a:spLocks noGrp="1"/>
          </p:cNvSpPr>
          <p:nvPr>
            <p:ph type="subTitle" idx="4294967295"/>
          </p:nvPr>
        </p:nvSpPr>
        <p:spPr>
          <a:xfrm>
            <a:off x="1360293" y="2312120"/>
            <a:ext cx="4137414" cy="506236"/>
          </a:xfrm>
        </p:spPr>
        <p:txBody>
          <a:bodyPr>
            <a:normAutofit/>
          </a:bodyPr>
          <a:lstStyle/>
          <a:p>
            <a:pPr marL="0" indent="0" algn="ctr">
              <a:buNone/>
            </a:pPr>
            <a:r>
              <a:rPr lang="de-CH" sz="2200" dirty="0">
                <a:latin typeface="StalemateLF" panose="00000400000000000000" pitchFamily="2" charset="0"/>
              </a:rPr>
              <a:t>X10 (SA/EA)</a:t>
            </a:r>
          </a:p>
        </p:txBody>
      </p:sp>
      <p:cxnSp>
        <p:nvCxnSpPr>
          <p:cNvPr id="7" name="Gerader Verbinder 6">
            <a:extLst>
              <a:ext uri="{FF2B5EF4-FFF2-40B4-BE49-F238E27FC236}">
                <a16:creationId xmlns:a16="http://schemas.microsoft.com/office/drawing/2014/main" id="{1A21CE59-95DC-4AC0-ACDF-F16A688D922D}"/>
              </a:ext>
            </a:extLst>
          </p:cNvPr>
          <p:cNvCxnSpPr>
            <a:cxnSpLocks/>
          </p:cNvCxnSpPr>
          <p:nvPr/>
        </p:nvCxnSpPr>
        <p:spPr>
          <a:xfrm>
            <a:off x="525163" y="9354358"/>
            <a:ext cx="5807675" cy="0"/>
          </a:xfrm>
          <a:prstGeom prst="line">
            <a:avLst/>
          </a:prstGeom>
          <a:ln>
            <a:solidFill>
              <a:srgbClr val="666C7A">
                <a:alpha val="50196"/>
              </a:srgbClr>
            </a:solidFill>
          </a:ln>
        </p:spPr>
        <p:style>
          <a:lnRef idx="1">
            <a:schemeClr val="accent1"/>
          </a:lnRef>
          <a:fillRef idx="0">
            <a:schemeClr val="accent1"/>
          </a:fillRef>
          <a:effectRef idx="0">
            <a:schemeClr val="accent1"/>
          </a:effectRef>
          <a:fontRef idx="minor">
            <a:schemeClr val="tx1"/>
          </a:fontRef>
        </p:style>
      </p:cxnSp>
      <p:pic>
        <p:nvPicPr>
          <p:cNvPr id="8" name="Grafik 7" descr="Ein Bild, das Gerät, Küchengerät, Haushaltsgerät, Kleingerät enthält.&#10;&#10;Automatisch generierte Beschreibung">
            <a:extLst>
              <a:ext uri="{FF2B5EF4-FFF2-40B4-BE49-F238E27FC236}">
                <a16:creationId xmlns:a16="http://schemas.microsoft.com/office/drawing/2014/main" id="{563BF5EF-6744-FD35-4A89-76890156A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192" y="3435433"/>
            <a:ext cx="5303616" cy="5303616"/>
          </a:xfrm>
          <a:prstGeom prst="rect">
            <a:avLst/>
          </a:prstGeom>
        </p:spPr>
      </p:pic>
      <p:sp>
        <p:nvSpPr>
          <p:cNvPr id="4" name="Titel 1">
            <a:extLst>
              <a:ext uri="{FF2B5EF4-FFF2-40B4-BE49-F238E27FC236}">
                <a16:creationId xmlns:a16="http://schemas.microsoft.com/office/drawing/2014/main" id="{9750B21D-DB83-9135-A37A-0365C5CD53F2}"/>
              </a:ext>
            </a:extLst>
          </p:cNvPr>
          <p:cNvSpPr txBox="1">
            <a:spLocks/>
          </p:cNvSpPr>
          <p:nvPr/>
        </p:nvSpPr>
        <p:spPr>
          <a:xfrm>
            <a:off x="0" y="9446604"/>
            <a:ext cx="6870357" cy="490144"/>
          </a:xfrm>
          <a:prstGeom prst="rect">
            <a:avLst/>
          </a:prstGeom>
          <a:noFill/>
        </p:spPr>
        <p:txBody>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spcAft>
                <a:spcPts val="600"/>
              </a:spcAft>
            </a:pPr>
            <a:r>
              <a:rPr lang="de-CH" sz="1100" dirty="0">
                <a:latin typeface="StalemateLFLight" panose="00000400000000000000" pitchFamily="2" charset="0"/>
              </a:rPr>
              <a:t>David Morand </a:t>
            </a:r>
            <a:r>
              <a:rPr lang="de-CH" sz="1100" dirty="0">
                <a:solidFill>
                  <a:schemeClr val="tx1"/>
                </a:solidFill>
                <a:latin typeface="StalemateLFLight" panose="00000400000000000000" pitchFamily="2" charset="0"/>
              </a:rPr>
              <a:t>/ </a:t>
            </a:r>
            <a:r>
              <a:rPr lang="de-CH" sz="1100" dirty="0">
                <a:latin typeface="StalemateLFLight" panose="00000400000000000000" pitchFamily="2" charset="0"/>
              </a:rPr>
              <a:t>03</a:t>
            </a:r>
            <a:r>
              <a:rPr lang="de-CH" sz="1100" dirty="0">
                <a:solidFill>
                  <a:schemeClr val="tx1"/>
                </a:solidFill>
                <a:latin typeface="StalemateLFLight" panose="00000400000000000000" pitchFamily="2" charset="0"/>
              </a:rPr>
              <a:t>.10.2023</a:t>
            </a:r>
          </a:p>
        </p:txBody>
      </p:sp>
    </p:spTree>
    <p:extLst>
      <p:ext uri="{BB962C8B-B14F-4D97-AF65-F5344CB8AC3E}">
        <p14:creationId xmlns:p14="http://schemas.microsoft.com/office/powerpoint/2010/main" val="932448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2"/>
          <p:cNvSpPr txBox="1">
            <a:spLocks/>
          </p:cNvSpPr>
          <p:nvPr/>
        </p:nvSpPr>
        <p:spPr>
          <a:xfrm>
            <a:off x="-1" y="1157968"/>
            <a:ext cx="2708275" cy="49584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talemateLFLight" panose="000004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talemateLF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lemateLF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lemateLF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lemateLF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 indent="0">
              <a:buNone/>
            </a:pPr>
            <a:r>
              <a:rPr lang="de-CH" sz="1100" dirty="0" err="1"/>
              <a:t>Article</a:t>
            </a:r>
            <a:r>
              <a:rPr lang="de-CH" sz="1100" dirty="0"/>
              <a:t> Description: 	X10</a:t>
            </a:r>
          </a:p>
          <a:p>
            <a:pPr marL="85725" indent="0">
              <a:buNone/>
            </a:pPr>
            <a:r>
              <a:rPr lang="de-CH" sz="1100" dirty="0"/>
              <a:t>		</a:t>
            </a:r>
          </a:p>
        </p:txBody>
      </p:sp>
      <p:sp>
        <p:nvSpPr>
          <p:cNvPr id="10" name="Textfeld 2"/>
          <p:cNvSpPr txBox="1">
            <a:spLocks noChangeArrowheads="1"/>
          </p:cNvSpPr>
          <p:nvPr/>
        </p:nvSpPr>
        <p:spPr bwMode="auto">
          <a:xfrm>
            <a:off x="76123" y="3352045"/>
            <a:ext cx="6617631" cy="362788"/>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0"/>
              </a:spcAft>
            </a:pPr>
            <a:r>
              <a:rPr lang="en-US" sz="1400" b="1" dirty="0">
                <a:latin typeface="StalemateLFLight" panose="00000400000000000000" pitchFamily="2" charset="0"/>
                <a:ea typeface="Arial" panose="020B0604020202020204" pitchFamily="34" charset="0"/>
              </a:rPr>
              <a:t>The professional machine for hot and cold </a:t>
            </a:r>
            <a:r>
              <a:rPr lang="en-US" sz="1400" b="1" dirty="0" err="1">
                <a:latin typeface="StalemateLFLight" panose="00000400000000000000" pitchFamily="2" charset="0"/>
                <a:ea typeface="Arial" panose="020B0604020202020204" pitchFamily="34" charset="0"/>
              </a:rPr>
              <a:t>speciality</a:t>
            </a:r>
            <a:r>
              <a:rPr lang="en-US" sz="1400" b="1" dirty="0">
                <a:latin typeface="StalemateLFLight" panose="00000400000000000000" pitchFamily="2" charset="0"/>
                <a:ea typeface="Arial" panose="020B0604020202020204" pitchFamily="34" charset="0"/>
              </a:rPr>
              <a:t> coffees – versatile, robust and reliable.</a:t>
            </a:r>
          </a:p>
        </p:txBody>
      </p:sp>
      <p:graphicFrame>
        <p:nvGraphicFramePr>
          <p:cNvPr id="9" name="Tabelle 8">
            <a:extLst>
              <a:ext uri="{FF2B5EF4-FFF2-40B4-BE49-F238E27FC236}">
                <a16:creationId xmlns:a16="http://schemas.microsoft.com/office/drawing/2014/main" id="{B7C164B5-7A32-4951-A0AD-15367438FFE1}"/>
              </a:ext>
            </a:extLst>
          </p:cNvPr>
          <p:cNvGraphicFramePr>
            <a:graphicFrameLocks noGrp="1"/>
          </p:cNvGraphicFramePr>
          <p:nvPr>
            <p:extLst>
              <p:ext uri="{D42A27DB-BD31-4B8C-83A1-F6EECF244321}">
                <p14:modId xmlns:p14="http://schemas.microsoft.com/office/powerpoint/2010/main" val="1197072959"/>
              </p:ext>
            </p:extLst>
          </p:nvPr>
        </p:nvGraphicFramePr>
        <p:xfrm>
          <a:off x="2719137" y="1149948"/>
          <a:ext cx="3792854" cy="777240"/>
        </p:xfrm>
        <a:graphic>
          <a:graphicData uri="http://schemas.openxmlformats.org/drawingml/2006/table">
            <a:tbl>
              <a:tblPr firstRow="1" bandRow="1">
                <a:tableStyleId>{2D5ABB26-0587-4C30-8999-92F81FD0307C}</a:tableStyleId>
              </a:tblPr>
              <a:tblGrid>
                <a:gridCol w="1602105">
                  <a:extLst>
                    <a:ext uri="{9D8B030D-6E8A-4147-A177-3AD203B41FA5}">
                      <a16:colId xmlns:a16="http://schemas.microsoft.com/office/drawing/2014/main" val="2783478805"/>
                    </a:ext>
                  </a:extLst>
                </a:gridCol>
                <a:gridCol w="1111250">
                  <a:extLst>
                    <a:ext uri="{9D8B030D-6E8A-4147-A177-3AD203B41FA5}">
                      <a16:colId xmlns:a16="http://schemas.microsoft.com/office/drawing/2014/main" val="281664571"/>
                    </a:ext>
                  </a:extLst>
                </a:gridCol>
                <a:gridCol w="1079499">
                  <a:extLst>
                    <a:ext uri="{9D8B030D-6E8A-4147-A177-3AD203B41FA5}">
                      <a16:colId xmlns:a16="http://schemas.microsoft.com/office/drawing/2014/main" val="2223408023"/>
                    </a:ext>
                  </a:extLst>
                </a:gridCol>
              </a:tblGrid>
              <a:tr h="177202">
                <a:tc>
                  <a:txBody>
                    <a:bodyPr/>
                    <a:lstStyle/>
                    <a:p>
                      <a:r>
                        <a:rPr lang="de-CH" sz="1100" dirty="0">
                          <a:latin typeface="StalemateLFLight" panose="00000400000000000000" pitchFamily="2" charset="0"/>
                        </a:rPr>
                        <a:t>Name:</a:t>
                      </a:r>
                    </a:p>
                  </a:txBody>
                  <a:tcPr anchor="b"/>
                </a:tc>
                <a:tc>
                  <a:txBody>
                    <a:bodyPr/>
                    <a:lstStyle/>
                    <a:p>
                      <a:r>
                        <a:rPr lang="de-CH" sz="1100" dirty="0" err="1">
                          <a:latin typeface="StalemateLFLight" panose="00000400000000000000" pitchFamily="2" charset="0"/>
                        </a:rPr>
                        <a:t>Article</a:t>
                      </a:r>
                      <a:r>
                        <a:rPr lang="de-CH" sz="1100" dirty="0">
                          <a:latin typeface="StalemateLFLight" panose="00000400000000000000" pitchFamily="2" charset="0"/>
                        </a:rPr>
                        <a:t> </a:t>
                      </a:r>
                      <a:r>
                        <a:rPr lang="de-CH" sz="1100" dirty="0" err="1">
                          <a:latin typeface="StalemateLFLight" panose="00000400000000000000" pitchFamily="2" charset="0"/>
                        </a:rPr>
                        <a:t>no</a:t>
                      </a:r>
                      <a:r>
                        <a:rPr lang="de-CH" sz="1100" dirty="0">
                          <a:latin typeface="StalemateLFLight" panose="00000400000000000000" pitchFamily="2" charset="0"/>
                        </a:rPr>
                        <a:t>.:</a:t>
                      </a:r>
                    </a:p>
                  </a:txBody>
                  <a:tcPr anchor="b"/>
                </a:tc>
                <a:tc>
                  <a:txBody>
                    <a:bodyPr/>
                    <a:lstStyle/>
                    <a:p>
                      <a:r>
                        <a:rPr lang="de-CH" sz="1100" dirty="0">
                          <a:latin typeface="StalemateLFLight" panose="00000400000000000000" pitchFamily="2" charset="0"/>
                        </a:rPr>
                        <a:t>EAN-Code:</a:t>
                      </a:r>
                    </a:p>
                  </a:txBody>
                  <a:tcPr anchor="b"/>
                </a:tc>
                <a:extLst>
                  <a:ext uri="{0D108BD9-81ED-4DB2-BD59-A6C34878D82A}">
                    <a16:rowId xmlns:a16="http://schemas.microsoft.com/office/drawing/2014/main" val="1675580326"/>
                  </a:ext>
                </a:extLst>
              </a:tr>
              <a:tr h="0">
                <a:tc>
                  <a:txBody>
                    <a:bodyPr/>
                    <a:lstStyle/>
                    <a:p>
                      <a:r>
                        <a:rPr lang="en-US" sz="1100" b="0" kern="1200" dirty="0">
                          <a:solidFill>
                            <a:schemeClr val="tx1"/>
                          </a:solidFill>
                          <a:effectLst/>
                          <a:latin typeface="StalemateLFLight" panose="00000400000000000000" pitchFamily="2" charset="0"/>
                          <a:ea typeface="+mn-ea"/>
                          <a:cs typeface="+mn-cs"/>
                        </a:rPr>
                        <a:t>X10 Dark Inox (SA)</a:t>
                      </a:r>
                      <a:endParaRPr lang="de-CH" sz="1100" b="0" dirty="0">
                        <a:latin typeface="StalemateLFLight" panose="00000400000000000000" pitchFamily="2" charset="0"/>
                      </a:endParaRPr>
                    </a:p>
                  </a:txBody>
                  <a:tcPr anchor="ctr"/>
                </a:tc>
                <a:tc>
                  <a:txBody>
                    <a:bodyPr/>
                    <a:lstStyle/>
                    <a:p>
                      <a:r>
                        <a:rPr lang="en-US" sz="1100" b="0" kern="1200" dirty="0">
                          <a:solidFill>
                            <a:schemeClr val="tx1"/>
                          </a:solidFill>
                          <a:effectLst/>
                          <a:latin typeface="StalemateLFLight" panose="00000400000000000000" pitchFamily="2" charset="0"/>
                          <a:ea typeface="+mn-ea"/>
                          <a:cs typeface="+mn-cs"/>
                        </a:rPr>
                        <a:t>15545</a:t>
                      </a:r>
                      <a:endParaRPr lang="de-CH" sz="1100" b="0" dirty="0">
                        <a:latin typeface="StalemateLFLight" panose="00000400000000000000" pitchFamily="2" charset="0"/>
                      </a:endParaRPr>
                    </a:p>
                  </a:txBody>
                  <a:tcPr anchor="ctr"/>
                </a:tc>
                <a:tc>
                  <a:txBody>
                    <a:bodyPr/>
                    <a:lstStyle/>
                    <a:p>
                      <a:r>
                        <a:rPr lang="de-CH" sz="1100" b="0" dirty="0">
                          <a:latin typeface="StalemateLFLight" panose="00000400000000000000" pitchFamily="2" charset="0"/>
                        </a:rPr>
                        <a:t>7610917155453</a:t>
                      </a:r>
                    </a:p>
                  </a:txBody>
                  <a:tcPr anchor="ctr"/>
                </a:tc>
                <a:extLst>
                  <a:ext uri="{0D108BD9-81ED-4DB2-BD59-A6C34878D82A}">
                    <a16:rowId xmlns:a16="http://schemas.microsoft.com/office/drawing/2014/main" val="641878445"/>
                  </a:ext>
                </a:extLst>
              </a:tr>
              <a:tr h="0">
                <a:tc>
                  <a:txBody>
                    <a:bodyPr/>
                    <a:lstStyle/>
                    <a:p>
                      <a:r>
                        <a:rPr lang="en-US" sz="1100" b="0" kern="1200" dirty="0">
                          <a:solidFill>
                            <a:schemeClr val="tx1"/>
                          </a:solidFill>
                          <a:effectLst/>
                          <a:latin typeface="StalemateLFLight" panose="00000400000000000000" pitchFamily="2" charset="0"/>
                          <a:ea typeface="+mn-ea"/>
                          <a:cs typeface="+mn-cs"/>
                        </a:rPr>
                        <a:t>X10 Dark Inox (EA)</a:t>
                      </a:r>
                      <a:endParaRPr lang="de-CH" sz="1100" b="0" dirty="0">
                        <a:latin typeface="StalemateLFLight" panose="00000400000000000000" pitchFamily="2" charset="0"/>
                      </a:endParaRPr>
                    </a:p>
                  </a:txBody>
                  <a:tcPr anchor="ctr"/>
                </a:tc>
                <a:tc>
                  <a:txBody>
                    <a:bodyPr/>
                    <a:lstStyle/>
                    <a:p>
                      <a:r>
                        <a:rPr lang="en-US" sz="1100" b="0" kern="1200" dirty="0">
                          <a:solidFill>
                            <a:schemeClr val="tx1"/>
                          </a:solidFill>
                          <a:effectLst/>
                          <a:latin typeface="StalemateLFLight" panose="00000400000000000000" pitchFamily="2" charset="0"/>
                          <a:ea typeface="+mn-ea"/>
                          <a:cs typeface="+mn-cs"/>
                        </a:rPr>
                        <a:t>15546</a:t>
                      </a:r>
                      <a:endParaRPr lang="de-CH" sz="1100" b="0" dirty="0">
                        <a:latin typeface="StalemateLFLight" panose="00000400000000000000" pitchFamily="2" charset="0"/>
                      </a:endParaRPr>
                    </a:p>
                  </a:txBody>
                  <a:tcPr anchor="ctr"/>
                </a:tc>
                <a:tc>
                  <a:txBody>
                    <a:bodyPr/>
                    <a:lstStyle/>
                    <a:p>
                      <a:r>
                        <a:rPr lang="de-CH" sz="1100" b="0" dirty="0">
                          <a:latin typeface="StalemateLFLight" panose="00000400000000000000" pitchFamily="2" charset="0"/>
                        </a:rPr>
                        <a:t>7610917155460</a:t>
                      </a:r>
                    </a:p>
                  </a:txBody>
                  <a:tcPr anchor="ctr"/>
                </a:tc>
                <a:extLst>
                  <a:ext uri="{0D108BD9-81ED-4DB2-BD59-A6C34878D82A}">
                    <a16:rowId xmlns:a16="http://schemas.microsoft.com/office/drawing/2014/main" val="1342481388"/>
                  </a:ext>
                </a:extLst>
              </a:tr>
            </a:tbl>
          </a:graphicData>
        </a:graphic>
      </p:graphicFrame>
      <p:sp>
        <p:nvSpPr>
          <p:cNvPr id="12" name="Inhaltsplatzhalter 2">
            <a:extLst>
              <a:ext uri="{FF2B5EF4-FFF2-40B4-BE49-F238E27FC236}">
                <a16:creationId xmlns:a16="http://schemas.microsoft.com/office/drawing/2014/main" id="{843DD699-3218-4B34-8516-1E6AB0E9F0B5}"/>
              </a:ext>
            </a:extLst>
          </p:cNvPr>
          <p:cNvSpPr txBox="1">
            <a:spLocks/>
          </p:cNvSpPr>
          <p:nvPr/>
        </p:nvSpPr>
        <p:spPr>
          <a:xfrm>
            <a:off x="0" y="2504316"/>
            <a:ext cx="2349499" cy="144381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talemateLFLight" panose="000004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talemateLF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lemateLF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lemateLF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lemateLF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 indent="0">
              <a:buNone/>
            </a:pPr>
            <a:r>
              <a:rPr lang="de-CH" sz="1100" dirty="0"/>
              <a:t>November 2023</a:t>
            </a:r>
          </a:p>
        </p:txBody>
      </p:sp>
      <p:sp>
        <p:nvSpPr>
          <p:cNvPr id="3" name="Textfeld 2">
            <a:extLst>
              <a:ext uri="{FF2B5EF4-FFF2-40B4-BE49-F238E27FC236}">
                <a16:creationId xmlns:a16="http://schemas.microsoft.com/office/drawing/2014/main" id="{A7BBE440-2771-E754-E6A7-F81C705F6C4E}"/>
              </a:ext>
            </a:extLst>
          </p:cNvPr>
          <p:cNvSpPr txBox="1">
            <a:spLocks noChangeArrowheads="1"/>
          </p:cNvSpPr>
          <p:nvPr/>
        </p:nvSpPr>
        <p:spPr bwMode="auto">
          <a:xfrm>
            <a:off x="3384939" y="3784042"/>
            <a:ext cx="3127052" cy="3055674"/>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0"/>
              </a:spcAft>
            </a:pPr>
            <a:r>
              <a:rPr lang="en-US" b="1" dirty="0" err="1">
                <a:latin typeface="StalemateLFLight" panose="00000400000000000000" pitchFamily="2" charset="0"/>
              </a:rPr>
              <a:t>Speciality</a:t>
            </a:r>
            <a:r>
              <a:rPr lang="en-US" b="1" dirty="0">
                <a:latin typeface="StalemateLFLight" panose="00000400000000000000" pitchFamily="2" charset="0"/>
              </a:rPr>
              <a:t> coffees from a pro </a:t>
            </a:r>
          </a:p>
          <a:p>
            <a:pPr>
              <a:spcAft>
                <a:spcPts val="0"/>
              </a:spcAft>
            </a:pPr>
            <a:r>
              <a:rPr lang="en-US" dirty="0">
                <a:latin typeface="StalemateLFLight" panose="00000400000000000000" pitchFamily="2" charset="0"/>
              </a:rPr>
              <a:t>The X10 sets new standards, bringing variety and freshness. Quite literally, because its repertoire includes an impressive 36 </a:t>
            </a:r>
            <a:r>
              <a:rPr lang="en-US" dirty="0" err="1">
                <a:latin typeface="StalemateLFLight" panose="00000400000000000000" pitchFamily="2" charset="0"/>
              </a:rPr>
              <a:t>speciality</a:t>
            </a:r>
            <a:r>
              <a:rPr lang="en-US" dirty="0">
                <a:latin typeface="StalemateLFLight" panose="00000400000000000000" pitchFamily="2" charset="0"/>
              </a:rPr>
              <a:t> coffees, nine of which are cold extracted. The fully automatic cold extraction process is a special feature of the X10 and brings refreshing Cold Brews to the professional sector. The X10's versatility also extends to longer </a:t>
            </a:r>
            <a:r>
              <a:rPr lang="en-US" dirty="0" err="1">
                <a:latin typeface="StalemateLFLight" panose="00000400000000000000" pitchFamily="2" charset="0"/>
              </a:rPr>
              <a:t>specialities</a:t>
            </a:r>
            <a:r>
              <a:rPr lang="en-US" dirty="0">
                <a:latin typeface="StalemateLFLight" panose="00000400000000000000" pitchFamily="2" charset="0"/>
              </a:rPr>
              <a:t> using more water, such as americanos and </a:t>
            </a:r>
            <a:r>
              <a:rPr lang="en-US" dirty="0" err="1">
                <a:latin typeface="StalemateLFLight" panose="00000400000000000000" pitchFamily="2" charset="0"/>
              </a:rPr>
              <a:t>lunghi</a:t>
            </a:r>
            <a:r>
              <a:rPr lang="en-US" dirty="0">
                <a:latin typeface="StalemateLFLight" panose="00000400000000000000" pitchFamily="2" charset="0"/>
              </a:rPr>
              <a:t>. Thanks to the One Touch </a:t>
            </a:r>
            <a:r>
              <a:rPr lang="en-US" dirty="0" err="1">
                <a:latin typeface="StalemateLFLight" panose="00000400000000000000" pitchFamily="2" charset="0"/>
              </a:rPr>
              <a:t>Lungo</a:t>
            </a:r>
            <a:r>
              <a:rPr lang="en-US" dirty="0">
                <a:latin typeface="StalemateLFLight" panose="00000400000000000000" pitchFamily="2" charset="0"/>
              </a:rPr>
              <a:t> function, it also prepares these </a:t>
            </a:r>
            <a:r>
              <a:rPr lang="en-US" dirty="0" err="1">
                <a:latin typeface="StalemateLFLight" panose="00000400000000000000" pitchFamily="2" charset="0"/>
              </a:rPr>
              <a:t>specialities</a:t>
            </a:r>
            <a:r>
              <a:rPr lang="en-US" dirty="0">
                <a:latin typeface="StalemateLFLight" panose="00000400000000000000" pitchFamily="2" charset="0"/>
              </a:rPr>
              <a:t> at the touch of a button. In addition to the wide variety of beverages, the P.A.G.2+ grinder and functions of the professional automatic machine are also impressive. The X10 is easy to operate thanks to the </a:t>
            </a:r>
            <a:r>
              <a:rPr lang="en-US" dirty="0" err="1">
                <a:latin typeface="StalemateLFLight" panose="00000400000000000000" pitchFamily="2" charset="0"/>
              </a:rPr>
              <a:t>colour</a:t>
            </a:r>
            <a:r>
              <a:rPr lang="en-US" dirty="0">
                <a:latin typeface="StalemateLFLight" panose="00000400000000000000" pitchFamily="2" charset="0"/>
              </a:rPr>
              <a:t> display and physical buttons, making it appropriately accessible. The X10 is the ideal size for use in offices, self-service areas or catering businesses with a daily demand of 80 preparations. </a:t>
            </a:r>
            <a:endParaRPr lang="de-CH" dirty="0">
              <a:latin typeface="StalemateLFLight" panose="00000400000000000000" pitchFamily="2" charset="0"/>
            </a:endParaRPr>
          </a:p>
        </p:txBody>
      </p:sp>
      <p:sp>
        <p:nvSpPr>
          <p:cNvPr id="13" name="Textfeld 2">
            <a:extLst>
              <a:ext uri="{FF2B5EF4-FFF2-40B4-BE49-F238E27FC236}">
                <a16:creationId xmlns:a16="http://schemas.microsoft.com/office/drawing/2014/main" id="{ECC2ADDC-4EB5-2DD6-6D14-86AF0D26D32B}"/>
              </a:ext>
            </a:extLst>
          </p:cNvPr>
          <p:cNvSpPr txBox="1">
            <a:spLocks noChangeArrowheads="1"/>
          </p:cNvSpPr>
          <p:nvPr/>
        </p:nvSpPr>
        <p:spPr bwMode="auto">
          <a:xfrm>
            <a:off x="224658" y="7282272"/>
            <a:ext cx="2828643" cy="2020760"/>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0"/>
              </a:spcAft>
            </a:pPr>
            <a:r>
              <a:rPr lang="en-US" sz="1200" b="1" dirty="0">
                <a:latin typeface="StalemateLFLight" panose="00000400000000000000" pitchFamily="2" charset="0"/>
              </a:rPr>
              <a:t>Cold Brews at the touch of a button</a:t>
            </a:r>
            <a:endParaRPr lang="de-CH" b="1" dirty="0">
              <a:latin typeface="StalemateLFLight" panose="00000400000000000000" pitchFamily="2" charset="0"/>
            </a:endParaRPr>
          </a:p>
          <a:p>
            <a:pPr>
              <a:spcAft>
                <a:spcPts val="0"/>
              </a:spcAft>
            </a:pPr>
            <a:r>
              <a:rPr lang="en-US" dirty="0">
                <a:latin typeface="StalemateLFLight" panose="00000400000000000000" pitchFamily="2" charset="0"/>
              </a:rPr>
              <a:t>The X10 brings refreshing coffee enjoyment to offices and self-service areas with a selection of Cold Brews. Freshly ground at the touch of a button, not encapsulated and cold extracted. This is made possible by the Cold Extraction Process developed by JURA. In this extraction process, cold water passes through the freshly ground coffee, pulsating under high pressure and with a slow cycle frequency. The fruity aromas are thus optimally absorbed by the water and result in a natural and </a:t>
            </a:r>
            <a:r>
              <a:rPr lang="en-US" dirty="0" err="1">
                <a:latin typeface="StalemateLFLight" panose="00000400000000000000" pitchFamily="2" charset="0"/>
              </a:rPr>
              <a:t>energising</a:t>
            </a:r>
            <a:r>
              <a:rPr lang="en-US" dirty="0">
                <a:latin typeface="StalemateLFLight" panose="00000400000000000000" pitchFamily="2" charset="0"/>
              </a:rPr>
              <a:t> cold beverage.</a:t>
            </a:r>
          </a:p>
        </p:txBody>
      </p:sp>
      <p:grpSp>
        <p:nvGrpSpPr>
          <p:cNvPr id="8" name="Gruppieren 7">
            <a:extLst>
              <a:ext uri="{FF2B5EF4-FFF2-40B4-BE49-F238E27FC236}">
                <a16:creationId xmlns:a16="http://schemas.microsoft.com/office/drawing/2014/main" id="{CFA3E9F5-86DB-62AC-EFCE-7A637B713061}"/>
              </a:ext>
            </a:extLst>
          </p:cNvPr>
          <p:cNvGrpSpPr/>
          <p:nvPr/>
        </p:nvGrpSpPr>
        <p:grpSpPr>
          <a:xfrm>
            <a:off x="3529802" y="7282272"/>
            <a:ext cx="2907119" cy="2330855"/>
            <a:chOff x="3543718" y="7107343"/>
            <a:chExt cx="3030013" cy="2409456"/>
          </a:xfrm>
        </p:grpSpPr>
        <p:pic>
          <p:nvPicPr>
            <p:cNvPr id="6" name="Grafik 5" descr="Ein Bild, das Gerät, Küchengerät, Haushaltsgerät, Kleingerät enthält.&#10;&#10;Automatisch generierte Beschreibung">
              <a:extLst>
                <a:ext uri="{FF2B5EF4-FFF2-40B4-BE49-F238E27FC236}">
                  <a16:creationId xmlns:a16="http://schemas.microsoft.com/office/drawing/2014/main" id="{740CF6C2-AFAC-3063-B677-411976D313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25757"/>
            <a:stretch/>
          </p:blipFill>
          <p:spPr>
            <a:xfrm>
              <a:off x="3543718" y="7107343"/>
              <a:ext cx="3030013" cy="2409456"/>
            </a:xfrm>
            <a:prstGeom prst="rect">
              <a:avLst/>
            </a:prstGeom>
          </p:spPr>
        </p:pic>
        <p:pic>
          <p:nvPicPr>
            <p:cNvPr id="14" name="Grafik 13" descr="Ein Bild, das Gerät, Küchengerät, Haushaltsgerät, Kleingerät enthält.&#10;&#10;Automatisch generierte Beschreibung">
              <a:extLst>
                <a:ext uri="{FF2B5EF4-FFF2-40B4-BE49-F238E27FC236}">
                  <a16:creationId xmlns:a16="http://schemas.microsoft.com/office/drawing/2014/main" id="{FE4E7645-868E-7806-B89B-5F2B83415B21}"/>
                </a:ext>
              </a:extLst>
            </p:cNvPr>
            <p:cNvPicPr>
              <a:picLocks noChangeAspect="1"/>
            </p:cNvPicPr>
            <p:nvPr/>
          </p:nvPicPr>
          <p:blipFill rotWithShape="1">
            <a:blip r:embed="rId3">
              <a:extLst>
                <a:ext uri="{28A0092B-C50C-407E-A947-70E740481C1C}">
                  <a14:useLocalDpi xmlns:a14="http://schemas.microsoft.com/office/drawing/2010/main" val="0"/>
                </a:ext>
              </a:extLst>
            </a:blip>
            <a:srcRect l="98663" r="331"/>
            <a:stretch/>
          </p:blipFill>
          <p:spPr>
            <a:xfrm flipH="1">
              <a:off x="5896720" y="7107343"/>
              <a:ext cx="614584" cy="2409456"/>
            </a:xfrm>
            <a:prstGeom prst="rect">
              <a:avLst/>
            </a:prstGeom>
          </p:spPr>
        </p:pic>
      </p:grpSp>
      <p:sp>
        <p:nvSpPr>
          <p:cNvPr id="5" name="Titel 1">
            <a:extLst>
              <a:ext uri="{FF2B5EF4-FFF2-40B4-BE49-F238E27FC236}">
                <a16:creationId xmlns:a16="http://schemas.microsoft.com/office/drawing/2014/main" id="{C721E6BA-6A9A-6645-ECD8-6A19341D973A}"/>
              </a:ext>
            </a:extLst>
          </p:cNvPr>
          <p:cNvSpPr txBox="1">
            <a:spLocks/>
          </p:cNvSpPr>
          <p:nvPr/>
        </p:nvSpPr>
        <p:spPr>
          <a:xfrm>
            <a:off x="0" y="920750"/>
            <a:ext cx="2349500" cy="229198"/>
          </a:xfrm>
          <a:prstGeom prst="rect">
            <a:avLst/>
          </a:prstGeom>
          <a:solidFill>
            <a:srgbClr val="666C7A"/>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a:solidFill>
                  <a:schemeClr val="bg1"/>
                </a:solidFill>
              </a:rPr>
              <a:t>Designations</a:t>
            </a:r>
            <a:endParaRPr lang="de-CH" sz="1200" dirty="0">
              <a:solidFill>
                <a:schemeClr val="bg1"/>
              </a:solidFill>
            </a:endParaRPr>
          </a:p>
        </p:txBody>
      </p:sp>
      <p:sp>
        <p:nvSpPr>
          <p:cNvPr id="15" name="Titel 1">
            <a:extLst>
              <a:ext uri="{FF2B5EF4-FFF2-40B4-BE49-F238E27FC236}">
                <a16:creationId xmlns:a16="http://schemas.microsoft.com/office/drawing/2014/main" id="{ADDEDEF7-127C-3E3D-61F9-C21986AF3637}"/>
              </a:ext>
            </a:extLst>
          </p:cNvPr>
          <p:cNvSpPr txBox="1">
            <a:spLocks/>
          </p:cNvSpPr>
          <p:nvPr/>
        </p:nvSpPr>
        <p:spPr>
          <a:xfrm>
            <a:off x="2708276" y="920749"/>
            <a:ext cx="4149724" cy="237219"/>
          </a:xfrm>
          <a:prstGeom prst="rect">
            <a:avLst/>
          </a:prstGeom>
          <a:solidFill>
            <a:srgbClr val="666C7A"/>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dirty="0">
                <a:solidFill>
                  <a:schemeClr val="bg1"/>
                </a:solidFill>
              </a:rPr>
              <a:t>General</a:t>
            </a:r>
          </a:p>
        </p:txBody>
      </p:sp>
      <p:sp>
        <p:nvSpPr>
          <p:cNvPr id="16" name="Titel 1">
            <a:extLst>
              <a:ext uri="{FF2B5EF4-FFF2-40B4-BE49-F238E27FC236}">
                <a16:creationId xmlns:a16="http://schemas.microsoft.com/office/drawing/2014/main" id="{D9149657-7540-E8C5-0D65-3F7479C039E8}"/>
              </a:ext>
            </a:extLst>
          </p:cNvPr>
          <p:cNvSpPr txBox="1">
            <a:spLocks/>
          </p:cNvSpPr>
          <p:nvPr/>
        </p:nvSpPr>
        <p:spPr>
          <a:xfrm>
            <a:off x="-1" y="2250066"/>
            <a:ext cx="2349500" cy="229198"/>
          </a:xfrm>
          <a:prstGeom prst="rect">
            <a:avLst/>
          </a:prstGeom>
          <a:solidFill>
            <a:srgbClr val="666C7A"/>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dirty="0" err="1">
                <a:solidFill>
                  <a:schemeClr val="bg1"/>
                </a:solidFill>
              </a:rPr>
              <a:t>Availability</a:t>
            </a:r>
            <a:endParaRPr lang="de-CH" sz="1200" dirty="0">
              <a:solidFill>
                <a:schemeClr val="bg1"/>
              </a:solidFill>
            </a:endParaRPr>
          </a:p>
        </p:txBody>
      </p:sp>
      <p:sp>
        <p:nvSpPr>
          <p:cNvPr id="17" name="Titel 1">
            <a:extLst>
              <a:ext uri="{FF2B5EF4-FFF2-40B4-BE49-F238E27FC236}">
                <a16:creationId xmlns:a16="http://schemas.microsoft.com/office/drawing/2014/main" id="{1FF1E779-0EEE-7F51-DBA6-1A29CF813A4E}"/>
              </a:ext>
            </a:extLst>
          </p:cNvPr>
          <p:cNvSpPr txBox="1">
            <a:spLocks/>
          </p:cNvSpPr>
          <p:nvPr/>
        </p:nvSpPr>
        <p:spPr>
          <a:xfrm>
            <a:off x="0" y="2971002"/>
            <a:ext cx="6858000" cy="244642"/>
          </a:xfrm>
          <a:prstGeom prst="rect">
            <a:avLst/>
          </a:prstGeom>
          <a:solidFill>
            <a:srgbClr val="666C7A"/>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dirty="0">
                <a:solidFill>
                  <a:schemeClr val="bg1"/>
                </a:solidFill>
              </a:rPr>
              <a:t>Information</a:t>
            </a:r>
          </a:p>
        </p:txBody>
      </p:sp>
      <p:sp>
        <p:nvSpPr>
          <p:cNvPr id="2" name="Titel 1">
            <a:extLst>
              <a:ext uri="{FF2B5EF4-FFF2-40B4-BE49-F238E27FC236}">
                <a16:creationId xmlns:a16="http://schemas.microsoft.com/office/drawing/2014/main" id="{61ED26BA-1E4A-1636-8B5C-BBC9B4634A7E}"/>
              </a:ext>
            </a:extLst>
          </p:cNvPr>
          <p:cNvSpPr txBox="1">
            <a:spLocks/>
          </p:cNvSpPr>
          <p:nvPr/>
        </p:nvSpPr>
        <p:spPr>
          <a:xfrm>
            <a:off x="2719136" y="2250066"/>
            <a:ext cx="4138863" cy="229198"/>
          </a:xfrm>
          <a:prstGeom prst="rect">
            <a:avLst/>
          </a:prstGeom>
          <a:solidFill>
            <a:srgbClr val="666C7A"/>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dirty="0">
                <a:solidFill>
                  <a:schemeClr val="bg1"/>
                </a:solidFill>
              </a:rPr>
              <a:t>Additional Information</a:t>
            </a:r>
          </a:p>
        </p:txBody>
      </p:sp>
      <p:sp>
        <p:nvSpPr>
          <p:cNvPr id="4" name="Inhaltsplatzhalter 2">
            <a:extLst>
              <a:ext uri="{FF2B5EF4-FFF2-40B4-BE49-F238E27FC236}">
                <a16:creationId xmlns:a16="http://schemas.microsoft.com/office/drawing/2014/main" id="{82903B6C-48C9-83CB-8356-3DB2439938EC}"/>
              </a:ext>
            </a:extLst>
          </p:cNvPr>
          <p:cNvSpPr txBox="1">
            <a:spLocks/>
          </p:cNvSpPr>
          <p:nvPr/>
        </p:nvSpPr>
        <p:spPr>
          <a:xfrm>
            <a:off x="2719138" y="2504316"/>
            <a:ext cx="4138861" cy="34136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StalemateLFLight" panose="000004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StalemateLFLight" panose="000004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StalemateLFLight" panose="000004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lemateLFLight" panose="000004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StalemateLFLight" panose="000004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85725" indent="0">
              <a:buNone/>
            </a:pPr>
            <a:r>
              <a:rPr lang="de-CH" sz="1100" dirty="0" err="1"/>
              <a:t>Replaces</a:t>
            </a:r>
            <a:r>
              <a:rPr lang="de-CH" sz="1100" dirty="0"/>
              <a:t> </a:t>
            </a:r>
            <a:r>
              <a:rPr lang="de-CH" sz="1100" dirty="0" err="1"/>
              <a:t>the</a:t>
            </a:r>
            <a:r>
              <a:rPr lang="de-CH" sz="1100" dirty="0"/>
              <a:t> </a:t>
            </a:r>
            <a:r>
              <a:rPr lang="de-CH" sz="1100" dirty="0" err="1"/>
              <a:t>current</a:t>
            </a:r>
            <a:r>
              <a:rPr lang="de-CH" sz="1100" dirty="0"/>
              <a:t> X8</a:t>
            </a:r>
          </a:p>
        </p:txBody>
      </p:sp>
      <p:pic>
        <p:nvPicPr>
          <p:cNvPr id="11" name="Grafik 10" descr="Ein Bild, das Haushaltsgerät, Küchengerät, Kleingerät, Maschine enthält.&#10;&#10;Automatisch generierte Beschreibung">
            <a:extLst>
              <a:ext uri="{FF2B5EF4-FFF2-40B4-BE49-F238E27FC236}">
                <a16:creationId xmlns:a16="http://schemas.microsoft.com/office/drawing/2014/main" id="{22A2B9FA-CA40-7C96-3B9E-19A7F5D1D9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940" y="4073458"/>
            <a:ext cx="2587164" cy="2587164"/>
          </a:xfrm>
          <a:prstGeom prst="rect">
            <a:avLst/>
          </a:prstGeom>
        </p:spPr>
      </p:pic>
    </p:spTree>
    <p:extLst>
      <p:ext uri="{BB962C8B-B14F-4D97-AF65-F5344CB8AC3E}">
        <p14:creationId xmlns:p14="http://schemas.microsoft.com/office/powerpoint/2010/main" val="297579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2">
            <a:extLst>
              <a:ext uri="{FF2B5EF4-FFF2-40B4-BE49-F238E27FC236}">
                <a16:creationId xmlns:a16="http://schemas.microsoft.com/office/drawing/2014/main" id="{09F00C56-71E4-487F-8B54-710CA67B544B}"/>
              </a:ext>
            </a:extLst>
          </p:cNvPr>
          <p:cNvSpPr txBox="1">
            <a:spLocks noChangeArrowheads="1"/>
          </p:cNvSpPr>
          <p:nvPr/>
        </p:nvSpPr>
        <p:spPr bwMode="auto">
          <a:xfrm>
            <a:off x="3766932" y="7247653"/>
            <a:ext cx="2954194" cy="2020760"/>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0"/>
              </a:spcAft>
            </a:pPr>
            <a:r>
              <a:rPr lang="de-CH" sz="1200" b="1" dirty="0">
                <a:latin typeface="StalemateLFLight" panose="00000400000000000000" pitchFamily="2" charset="0"/>
              </a:rPr>
              <a:t>Modern </a:t>
            </a:r>
            <a:r>
              <a:rPr lang="de-CH" sz="1200" b="1" dirty="0" err="1">
                <a:latin typeface="StalemateLFLight" panose="00000400000000000000" pitchFamily="2" charset="0"/>
              </a:rPr>
              <a:t>payment</a:t>
            </a:r>
            <a:r>
              <a:rPr lang="de-CH" sz="1200" b="1" dirty="0">
                <a:latin typeface="StalemateLFLight" panose="00000400000000000000" pitchFamily="2" charset="0"/>
              </a:rPr>
              <a:t> </a:t>
            </a:r>
            <a:r>
              <a:rPr lang="de-CH" sz="1200" b="1" dirty="0" err="1">
                <a:latin typeface="StalemateLFLight" panose="00000400000000000000" pitchFamily="2" charset="0"/>
              </a:rPr>
              <a:t>methods</a:t>
            </a:r>
            <a:r>
              <a:rPr lang="de-CH" sz="1200" b="1" dirty="0">
                <a:latin typeface="StalemateLFLight" panose="00000400000000000000" pitchFamily="2" charset="0"/>
              </a:rPr>
              <a:t> </a:t>
            </a:r>
            <a:r>
              <a:rPr lang="de-CH" sz="1200" b="1" dirty="0" err="1">
                <a:latin typeface="StalemateLFLight" panose="00000400000000000000" pitchFamily="2" charset="0"/>
              </a:rPr>
              <a:t>supported</a:t>
            </a:r>
            <a:endParaRPr lang="de-CH" dirty="0">
              <a:latin typeface="StalemateLFLight" panose="00000400000000000000" pitchFamily="2" charset="0"/>
            </a:endParaRPr>
          </a:p>
          <a:p>
            <a:pPr>
              <a:spcAft>
                <a:spcPts val="0"/>
              </a:spcAft>
            </a:pPr>
            <a:r>
              <a:rPr lang="en-US" dirty="0">
                <a:latin typeface="StalemateLFLight" panose="00000400000000000000" pitchFamily="2" charset="0"/>
              </a:rPr>
              <a:t>The X10 can be optionally supplemented with the MDB interface unit  from JURA. As a result, it supports the most common payment systems and offers maximum flexibility and simplicity. Be it for credit cards, batch or mobile payment systems, the choice is open. JURA Pocket Pilot  is also available. In addition to contactless payment, the free software from JURA impresses with a billing and management system.</a:t>
            </a:r>
          </a:p>
        </p:txBody>
      </p:sp>
      <p:sp>
        <p:nvSpPr>
          <p:cNvPr id="9" name="Textfeld 2">
            <a:extLst>
              <a:ext uri="{FF2B5EF4-FFF2-40B4-BE49-F238E27FC236}">
                <a16:creationId xmlns:a16="http://schemas.microsoft.com/office/drawing/2014/main" id="{41E0E1D0-CD30-E4D5-487E-89B286178278}"/>
              </a:ext>
            </a:extLst>
          </p:cNvPr>
          <p:cNvSpPr txBox="1">
            <a:spLocks noChangeArrowheads="1"/>
          </p:cNvSpPr>
          <p:nvPr/>
        </p:nvSpPr>
        <p:spPr bwMode="auto">
          <a:xfrm>
            <a:off x="3658887" y="1502657"/>
            <a:ext cx="2954194" cy="2188069"/>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0"/>
              </a:spcAft>
            </a:pPr>
            <a:r>
              <a:rPr lang="en-US" sz="1200" b="1" dirty="0">
                <a:latin typeface="StalemateLFLight" panose="00000400000000000000" pitchFamily="2" charset="0"/>
              </a:rPr>
              <a:t>A variety of </a:t>
            </a:r>
            <a:r>
              <a:rPr lang="en-US" sz="1200" b="1" dirty="0" err="1">
                <a:latin typeface="StalemateLFLight" panose="00000400000000000000" pitchFamily="2" charset="0"/>
              </a:rPr>
              <a:t>specialities</a:t>
            </a:r>
            <a:r>
              <a:rPr lang="en-US" sz="1200" b="1" dirty="0">
                <a:latin typeface="StalemateLFLight" panose="00000400000000000000" pitchFamily="2" charset="0"/>
              </a:rPr>
              <a:t> to suit every taste</a:t>
            </a:r>
            <a:endParaRPr lang="de-CH" b="1" dirty="0">
              <a:latin typeface="StalemateLFLight" panose="00000400000000000000" pitchFamily="2" charset="0"/>
            </a:endParaRPr>
          </a:p>
          <a:p>
            <a:pPr>
              <a:spcAft>
                <a:spcPts val="0"/>
              </a:spcAft>
            </a:pPr>
            <a:r>
              <a:rPr lang="en-US" dirty="0">
                <a:latin typeface="StalemateLFLight" panose="00000400000000000000" pitchFamily="2" charset="0"/>
              </a:rPr>
              <a:t>Diversity is on the agenda for the X10. Designed to offer the ultimate indulgence, the professional fully automatic machine impresses with 36 </a:t>
            </a:r>
            <a:r>
              <a:rPr lang="en-US" dirty="0" err="1">
                <a:latin typeface="StalemateLFLight" panose="00000400000000000000" pitchFamily="2" charset="0"/>
              </a:rPr>
              <a:t>speciality</a:t>
            </a:r>
            <a:r>
              <a:rPr lang="en-US" dirty="0">
                <a:latin typeface="StalemateLFLight" panose="00000400000000000000" pitchFamily="2" charset="0"/>
              </a:rPr>
              <a:t> coffees. The repertoire ranges from coffee classics, such as espresso and cappuccino, to double </a:t>
            </a:r>
            <a:r>
              <a:rPr lang="en-US" dirty="0" err="1">
                <a:latin typeface="StalemateLFLight" panose="00000400000000000000" pitchFamily="2" charset="0"/>
              </a:rPr>
              <a:t>speciality</a:t>
            </a:r>
            <a:r>
              <a:rPr lang="en-US" dirty="0">
                <a:latin typeface="StalemateLFLight" panose="00000400000000000000" pitchFamily="2" charset="0"/>
              </a:rPr>
              <a:t> coffees with milk, such as latte macchiato, and trendy Cold Brews. As usual at the touch of a button, and now flowing into the cup via the central dual spout. The X10 redefines the coffee experience in open-plan offices and self-service areas in unprecedented dimensions.</a:t>
            </a:r>
          </a:p>
        </p:txBody>
      </p:sp>
      <p:sp>
        <p:nvSpPr>
          <p:cNvPr id="8" name="Textfeld 2">
            <a:extLst>
              <a:ext uri="{FF2B5EF4-FFF2-40B4-BE49-F238E27FC236}">
                <a16:creationId xmlns:a16="http://schemas.microsoft.com/office/drawing/2014/main" id="{E4A36F2A-2D7F-EBAD-42C5-948F8AABC00F}"/>
              </a:ext>
            </a:extLst>
          </p:cNvPr>
          <p:cNvSpPr txBox="1">
            <a:spLocks noChangeArrowheads="1"/>
          </p:cNvSpPr>
          <p:nvPr/>
        </p:nvSpPr>
        <p:spPr bwMode="auto">
          <a:xfrm>
            <a:off x="413886" y="4126180"/>
            <a:ext cx="2925662" cy="2390838"/>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0"/>
              </a:spcAft>
            </a:pPr>
            <a:r>
              <a:rPr lang="de-CH" sz="1200" b="1" dirty="0">
                <a:latin typeface="StalemateLFLight" panose="00000400000000000000" pitchFamily="2" charset="0"/>
              </a:rPr>
              <a:t>Robust and </a:t>
            </a:r>
            <a:r>
              <a:rPr lang="de-CH" sz="1200" b="1" dirty="0" err="1">
                <a:latin typeface="StalemateLFLight" panose="00000400000000000000" pitchFamily="2" charset="0"/>
              </a:rPr>
              <a:t>refined</a:t>
            </a:r>
            <a:endParaRPr lang="de-CH" b="1" dirty="0">
              <a:latin typeface="StalemateLFLight" panose="00000400000000000000" pitchFamily="2" charset="0"/>
            </a:endParaRPr>
          </a:p>
          <a:p>
            <a:pPr>
              <a:spcAft>
                <a:spcPts val="0"/>
              </a:spcAft>
            </a:pPr>
            <a:r>
              <a:rPr lang="en-US" dirty="0">
                <a:latin typeface="StalemateLFLight" panose="00000400000000000000" pitchFamily="2" charset="0"/>
              </a:rPr>
              <a:t>Form follows function – that is the maxim of the X10, which is </a:t>
            </a:r>
            <a:r>
              <a:rPr lang="en-US" dirty="0" err="1">
                <a:latin typeface="StalemateLFLight" panose="00000400000000000000" pitchFamily="2" charset="0"/>
              </a:rPr>
              <a:t>characterised</a:t>
            </a:r>
            <a:r>
              <a:rPr lang="en-US" dirty="0">
                <a:latin typeface="StalemateLFLight" panose="00000400000000000000" pitchFamily="2" charset="0"/>
              </a:rPr>
              <a:t> by clean lines and direct user guidance. The height-adjustable spout combines hot water, milk and coffee spouts and ensures easy operation. The newly designed front in Dark Inox </a:t>
            </a:r>
            <a:r>
              <a:rPr lang="en-US" dirty="0" err="1">
                <a:latin typeface="StalemateLFLight" panose="00000400000000000000" pitchFamily="2" charset="0"/>
              </a:rPr>
              <a:t>emphasises</a:t>
            </a:r>
            <a:r>
              <a:rPr lang="en-US" dirty="0">
                <a:latin typeface="StalemateLFLight" panose="00000400000000000000" pitchFamily="2" charset="0"/>
              </a:rPr>
              <a:t> the professionalism and timeless elegance of the automatic coffee machine. Furthermore, the X10 impresses with its convenient and intuitive operating concept via the </a:t>
            </a:r>
            <a:r>
              <a:rPr lang="en-US">
                <a:latin typeface="StalemateLFLight" panose="00000400000000000000" pitchFamily="2" charset="0"/>
              </a:rPr>
              <a:t>3.5-inch display</a:t>
            </a:r>
            <a:r>
              <a:rPr lang="en-US" dirty="0">
                <a:latin typeface="StalemateLFLight" panose="00000400000000000000" pitchFamily="2" charset="0"/>
              </a:rPr>
              <a:t>. Integrated into the front and complemented by physical buttons, the display </a:t>
            </a:r>
            <a:r>
              <a:rPr lang="en-US" dirty="0" err="1">
                <a:latin typeface="StalemateLFLight" panose="00000400000000000000" pitchFamily="2" charset="0"/>
              </a:rPr>
              <a:t>emphasises</a:t>
            </a:r>
            <a:r>
              <a:rPr lang="en-US" dirty="0">
                <a:latin typeface="StalemateLFLight" panose="00000400000000000000" pitchFamily="2" charset="0"/>
              </a:rPr>
              <a:t> the clarity of the professional fully automatic machine.</a:t>
            </a:r>
          </a:p>
        </p:txBody>
      </p:sp>
      <p:pic>
        <p:nvPicPr>
          <p:cNvPr id="3" name="Grafik 2" descr="Ein Bild, das Haushaltsgerät, Küchengerät, Kleingerät, Elektronik enthält.&#10;&#10;Automatisch generierte Beschreibung">
            <a:extLst>
              <a:ext uri="{FF2B5EF4-FFF2-40B4-BE49-F238E27FC236}">
                <a16:creationId xmlns:a16="http://schemas.microsoft.com/office/drawing/2014/main" id="{2E8104BB-AEF7-4989-34F3-477DA8CC865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119" r="2752"/>
          <a:stretch/>
        </p:blipFill>
        <p:spPr>
          <a:xfrm>
            <a:off x="3766932" y="4213619"/>
            <a:ext cx="2846149" cy="2303399"/>
          </a:xfrm>
          <a:prstGeom prst="rect">
            <a:avLst/>
          </a:prstGeom>
        </p:spPr>
      </p:pic>
      <p:pic>
        <p:nvPicPr>
          <p:cNvPr id="6" name="Grafik 5" descr="Ein Bild, das Wand, Im Haus enthält.&#10;&#10;Automatisch generierte Beschreibung">
            <a:extLst>
              <a:ext uri="{FF2B5EF4-FFF2-40B4-BE49-F238E27FC236}">
                <a16:creationId xmlns:a16="http://schemas.microsoft.com/office/drawing/2014/main" id="{1E2A2FE9-1050-D013-F69D-09D917756D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648" t="43959" r="10276" b="20470"/>
          <a:stretch/>
        </p:blipFill>
        <p:spPr>
          <a:xfrm>
            <a:off x="514563" y="7063621"/>
            <a:ext cx="2724307" cy="2204792"/>
          </a:xfrm>
          <a:prstGeom prst="rect">
            <a:avLst/>
          </a:prstGeom>
        </p:spPr>
      </p:pic>
      <p:pic>
        <p:nvPicPr>
          <p:cNvPr id="7" name="Grafik 6" descr="Ein Bild, das Gerät, Kaffeemaschine, Küchengerät, Haushaltsgerät enthält.&#10;&#10;Automatisch generierte Beschreibung">
            <a:extLst>
              <a:ext uri="{FF2B5EF4-FFF2-40B4-BE49-F238E27FC236}">
                <a16:creationId xmlns:a16="http://schemas.microsoft.com/office/drawing/2014/main" id="{E9BA9B26-241E-2D75-835A-1068AB9040E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804" t="37656" r="16156" b="5737"/>
          <a:stretch/>
        </p:blipFill>
        <p:spPr>
          <a:xfrm>
            <a:off x="474807" y="1556367"/>
            <a:ext cx="2785228" cy="2095318"/>
          </a:xfrm>
          <a:prstGeom prst="rect">
            <a:avLst/>
          </a:prstGeom>
        </p:spPr>
      </p:pic>
    </p:spTree>
    <p:extLst>
      <p:ext uri="{BB962C8B-B14F-4D97-AF65-F5344CB8AC3E}">
        <p14:creationId xmlns:p14="http://schemas.microsoft.com/office/powerpoint/2010/main" val="1695234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BB598478-19DE-0AF3-BC9D-80998AB5019D}"/>
              </a:ext>
            </a:extLst>
          </p:cNvPr>
          <p:cNvSpPr txBox="1">
            <a:spLocks noChangeArrowheads="1"/>
          </p:cNvSpPr>
          <p:nvPr/>
        </p:nvSpPr>
        <p:spPr bwMode="auto">
          <a:xfrm>
            <a:off x="296590" y="1418523"/>
            <a:ext cx="6182282" cy="1640355"/>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lvl="0" indent="-342900">
              <a:lnSpc>
                <a:spcPct val="107000"/>
              </a:lnSpc>
              <a:spcAft>
                <a:spcPts val="800"/>
              </a:spcAft>
              <a:buFont typeface="Symbol" panose="05050102010706020507" pitchFamily="18" charset="2"/>
              <a:buChar char=""/>
            </a:pPr>
            <a:r>
              <a:rPr lang="en-US" sz="1200" dirty="0">
                <a:latin typeface="StalemateLFLight" panose="00000400000000000000" pitchFamily="2" charset="0"/>
                <a:ea typeface="Calibri" panose="020F0502020204030204" pitchFamily="34" charset="0"/>
                <a:cs typeface="Times New Roman" panose="02020603050405020304" pitchFamily="18" charset="0"/>
              </a:rPr>
              <a:t>Cold brews taste fresh and fruity. With the X10, you can enjoy cold-extracted coffee specialties at the touch of a button.</a:t>
            </a:r>
          </a:p>
          <a:p>
            <a:pPr marL="342900" lvl="0" indent="-342900">
              <a:lnSpc>
                <a:spcPct val="107000"/>
              </a:lnSpc>
              <a:spcAft>
                <a:spcPts val="800"/>
              </a:spcAft>
              <a:buFont typeface="Symbol" panose="05050102010706020507" pitchFamily="18" charset="2"/>
              <a:buChar char=""/>
            </a:pPr>
            <a:r>
              <a:rPr lang="en-US" sz="1200" dirty="0">
                <a:latin typeface="StalemateLFLight" panose="00000400000000000000" pitchFamily="2" charset="0"/>
                <a:ea typeface="Calibri" panose="020F0502020204030204" pitchFamily="34" charset="0"/>
                <a:cs typeface="Times New Roman" panose="02020603050405020304" pitchFamily="18" charset="0"/>
              </a:rPr>
              <a:t>Espresso, latte macchiato and cold brew - coffee enjoyment is versatile. The X10 redefines the coffee experience in offices and self-service areas in unprecedented dimensions.</a:t>
            </a:r>
          </a:p>
          <a:p>
            <a:pPr marL="342900" lvl="0" indent="-342900">
              <a:lnSpc>
                <a:spcPct val="107000"/>
              </a:lnSpc>
              <a:spcAft>
                <a:spcPts val="800"/>
              </a:spcAft>
              <a:buFont typeface="Symbol" panose="05050102010706020507" pitchFamily="18" charset="2"/>
              <a:buChar char=""/>
            </a:pPr>
            <a:r>
              <a:rPr lang="en-US" sz="1200" dirty="0">
                <a:latin typeface="StalemateLFLight" panose="00000400000000000000" pitchFamily="2" charset="0"/>
                <a:ea typeface="Calibri" panose="020F0502020204030204" pitchFamily="34" charset="0"/>
                <a:cs typeface="Times New Roman" panose="02020603050405020304" pitchFamily="18" charset="0"/>
              </a:rPr>
              <a:t>Form follows function: the height-adjustable spout combines hot water, milk and coffee dispensing and offers clear operation.</a:t>
            </a:r>
          </a:p>
          <a:p>
            <a:pPr marL="342900" lvl="0" indent="-342900">
              <a:lnSpc>
                <a:spcPct val="107000"/>
              </a:lnSpc>
              <a:spcAft>
                <a:spcPts val="800"/>
              </a:spcAft>
              <a:buFont typeface="Symbol" panose="05050102010706020507" pitchFamily="18" charset="2"/>
              <a:buChar char=""/>
            </a:pPr>
            <a:r>
              <a:rPr lang="en-US" sz="1200" dirty="0">
                <a:latin typeface="StalemateLFLight" panose="00000400000000000000" pitchFamily="2" charset="0"/>
                <a:ea typeface="Calibri" panose="020F0502020204030204" pitchFamily="34" charset="0"/>
                <a:cs typeface="Times New Roman" panose="02020603050405020304" pitchFamily="18" charset="0"/>
              </a:rPr>
              <a:t>Payment made easy: With the X10, you have a choice of the most popular payment systems, whether credit card, batch or mobile. </a:t>
            </a:r>
            <a:endParaRPr lang="de-CH" sz="1200" dirty="0">
              <a:latin typeface="StalemateLFLight" panose="00000400000000000000" pitchFamily="2" charset="0"/>
              <a:ea typeface="Calibri" panose="020F0502020204030204" pitchFamily="34" charset="0"/>
              <a:cs typeface="Times New Roman" panose="02020603050405020304" pitchFamily="18" charset="0"/>
            </a:endParaRPr>
          </a:p>
        </p:txBody>
      </p:sp>
      <p:sp>
        <p:nvSpPr>
          <p:cNvPr id="7" name="Titel 1">
            <a:extLst>
              <a:ext uri="{FF2B5EF4-FFF2-40B4-BE49-F238E27FC236}">
                <a16:creationId xmlns:a16="http://schemas.microsoft.com/office/drawing/2014/main" id="{A7EFC7E6-726A-91F1-F9B4-443505C7B9F0}"/>
              </a:ext>
            </a:extLst>
          </p:cNvPr>
          <p:cNvSpPr txBox="1">
            <a:spLocks/>
          </p:cNvSpPr>
          <p:nvPr/>
        </p:nvSpPr>
        <p:spPr>
          <a:xfrm>
            <a:off x="0" y="1087644"/>
            <a:ext cx="6858000" cy="244642"/>
          </a:xfrm>
          <a:prstGeom prst="rect">
            <a:avLst/>
          </a:prstGeom>
          <a:solidFill>
            <a:srgbClr val="666C7A"/>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dirty="0">
                <a:solidFill>
                  <a:schemeClr val="bg1"/>
                </a:solidFill>
              </a:rPr>
              <a:t>Benefits</a:t>
            </a:r>
          </a:p>
        </p:txBody>
      </p:sp>
      <p:sp>
        <p:nvSpPr>
          <p:cNvPr id="2" name="Titel 1">
            <a:extLst>
              <a:ext uri="{FF2B5EF4-FFF2-40B4-BE49-F238E27FC236}">
                <a16:creationId xmlns:a16="http://schemas.microsoft.com/office/drawing/2014/main" id="{E5D3DCC6-FDF0-8F13-B6CA-4DB6D5F3AB3D}"/>
              </a:ext>
            </a:extLst>
          </p:cNvPr>
          <p:cNvSpPr txBox="1">
            <a:spLocks/>
          </p:cNvSpPr>
          <p:nvPr/>
        </p:nvSpPr>
        <p:spPr>
          <a:xfrm>
            <a:off x="0" y="4708358"/>
            <a:ext cx="6858000" cy="244642"/>
          </a:xfrm>
          <a:prstGeom prst="rect">
            <a:avLst/>
          </a:prstGeom>
          <a:solidFill>
            <a:srgbClr val="666C7A"/>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dirty="0">
                <a:solidFill>
                  <a:schemeClr val="bg1"/>
                </a:solidFill>
              </a:rPr>
              <a:t>36 </a:t>
            </a:r>
            <a:r>
              <a:rPr lang="de-CH" sz="1200" dirty="0" err="1">
                <a:solidFill>
                  <a:schemeClr val="bg1"/>
                </a:solidFill>
              </a:rPr>
              <a:t>Specialties</a:t>
            </a:r>
            <a:endParaRPr lang="de-CH" sz="1200" dirty="0">
              <a:solidFill>
                <a:schemeClr val="bg1"/>
              </a:solidFill>
            </a:endParaRPr>
          </a:p>
        </p:txBody>
      </p:sp>
      <p:graphicFrame>
        <p:nvGraphicFramePr>
          <p:cNvPr id="5" name="Tabelle 4">
            <a:extLst>
              <a:ext uri="{FF2B5EF4-FFF2-40B4-BE49-F238E27FC236}">
                <a16:creationId xmlns:a16="http://schemas.microsoft.com/office/drawing/2014/main" id="{C3B245AF-BBD8-30FE-7C59-0B5BAF5B9673}"/>
              </a:ext>
            </a:extLst>
          </p:cNvPr>
          <p:cNvGraphicFramePr>
            <a:graphicFrameLocks noGrp="1"/>
          </p:cNvGraphicFramePr>
          <p:nvPr>
            <p:extLst>
              <p:ext uri="{D42A27DB-BD31-4B8C-83A1-F6EECF244321}">
                <p14:modId xmlns:p14="http://schemas.microsoft.com/office/powerpoint/2010/main" val="2222491000"/>
              </p:ext>
            </p:extLst>
          </p:nvPr>
        </p:nvGraphicFramePr>
        <p:xfrm>
          <a:off x="296590" y="5110324"/>
          <a:ext cx="6182281" cy="2984311"/>
        </p:xfrm>
        <a:graphic>
          <a:graphicData uri="http://schemas.openxmlformats.org/drawingml/2006/table">
            <a:tbl>
              <a:tblPr firstRow="1" bandRow="1">
                <a:tableStyleId>{2D5ABB26-0587-4C30-8999-92F81FD0307C}</a:tableStyleId>
              </a:tblPr>
              <a:tblGrid>
                <a:gridCol w="2197597">
                  <a:extLst>
                    <a:ext uri="{9D8B030D-6E8A-4147-A177-3AD203B41FA5}">
                      <a16:colId xmlns:a16="http://schemas.microsoft.com/office/drawing/2014/main" val="3549712233"/>
                    </a:ext>
                  </a:extLst>
                </a:gridCol>
                <a:gridCol w="996171">
                  <a:extLst>
                    <a:ext uri="{9D8B030D-6E8A-4147-A177-3AD203B41FA5}">
                      <a16:colId xmlns:a16="http://schemas.microsoft.com/office/drawing/2014/main" val="2372360421"/>
                    </a:ext>
                  </a:extLst>
                </a:gridCol>
                <a:gridCol w="996171">
                  <a:extLst>
                    <a:ext uri="{9D8B030D-6E8A-4147-A177-3AD203B41FA5}">
                      <a16:colId xmlns:a16="http://schemas.microsoft.com/office/drawing/2014/main" val="2708872778"/>
                    </a:ext>
                  </a:extLst>
                </a:gridCol>
                <a:gridCol w="996171">
                  <a:extLst>
                    <a:ext uri="{9D8B030D-6E8A-4147-A177-3AD203B41FA5}">
                      <a16:colId xmlns:a16="http://schemas.microsoft.com/office/drawing/2014/main" val="3726673661"/>
                    </a:ext>
                  </a:extLst>
                </a:gridCol>
                <a:gridCol w="996171">
                  <a:extLst>
                    <a:ext uri="{9D8B030D-6E8A-4147-A177-3AD203B41FA5}">
                      <a16:colId xmlns:a16="http://schemas.microsoft.com/office/drawing/2014/main" val="31253019"/>
                    </a:ext>
                  </a:extLst>
                </a:gridCol>
              </a:tblGrid>
              <a:tr h="224970">
                <a:tc>
                  <a:txBody>
                    <a:bodyPr/>
                    <a:lstStyle/>
                    <a:p>
                      <a:pPr marL="90170">
                        <a:lnSpc>
                          <a:spcPct val="115000"/>
                        </a:lnSpc>
                      </a:pPr>
                      <a:endParaRPr lang="de-CH" sz="1200" dirty="0">
                        <a:effectLst/>
                        <a:latin typeface="StalemateLFLight" panose="00000400000000000000" pitchFamily="2" charset="0"/>
                        <a:cs typeface="Arial" panose="020B0604020202020204" pitchFamily="34" charset="0"/>
                      </a:endParaRP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170" marR="0" lvl="0" indent="0" algn="ctr" defTabSz="685800" rtl="0" eaLnBrk="1" fontAlgn="auto" latinLnBrk="0" hangingPunct="1">
                        <a:lnSpc>
                          <a:spcPct val="115000"/>
                        </a:lnSpc>
                        <a:spcBef>
                          <a:spcPts val="0"/>
                        </a:spcBef>
                        <a:spcAft>
                          <a:spcPts val="0"/>
                        </a:spcAft>
                        <a:buClrTx/>
                        <a:buSzTx/>
                        <a:buFontTx/>
                        <a:buNone/>
                        <a:tabLst/>
                        <a:defRPr/>
                      </a:pPr>
                      <a:r>
                        <a:rPr lang="de-CH" sz="1200" dirty="0">
                          <a:effectLst/>
                          <a:latin typeface="StalemateLFLight" panose="00000400000000000000" pitchFamily="2" charset="0"/>
                        </a:rPr>
                        <a:t>1 x</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170" algn="ctr">
                        <a:lnSpc>
                          <a:spcPct val="115000"/>
                        </a:lnSpc>
                      </a:pPr>
                      <a:r>
                        <a:rPr lang="de-CH" sz="1200" dirty="0">
                          <a:effectLst/>
                          <a:latin typeface="StalemateLFLight" panose="00000400000000000000" pitchFamily="2" charset="0"/>
                        </a:rPr>
                        <a:t>2 x</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90170" algn="ctr">
                        <a:lnSpc>
                          <a:spcPct val="115000"/>
                        </a:lnSpc>
                      </a:pPr>
                      <a:r>
                        <a:rPr lang="de-CH" sz="1200" dirty="0">
                          <a:effectLst/>
                          <a:latin typeface="StalemateLFLight" panose="00000400000000000000" pitchFamily="2" charset="0"/>
                        </a:rPr>
                        <a:t>Cold </a:t>
                      </a:r>
                      <a:r>
                        <a:rPr lang="de-CH" sz="1200" dirty="0" err="1">
                          <a:effectLst/>
                          <a:latin typeface="StalemateLFLight" panose="00000400000000000000" pitchFamily="2" charset="0"/>
                        </a:rPr>
                        <a:t>Brew</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lnL>
                      <a:noFill/>
                    </a:lnL>
                    <a:lnB w="12700" cap="flat" cmpd="sng" algn="ctr">
                      <a:solidFill>
                        <a:schemeClr val="tx1"/>
                      </a:solidFill>
                      <a:prstDash val="solid"/>
                      <a:round/>
                      <a:headEnd type="none" w="med" len="med"/>
                      <a:tailEnd type="none" w="med" len="med"/>
                    </a:lnB>
                  </a:tcPr>
                </a:tc>
                <a:tc>
                  <a:txBody>
                    <a:bodyPr/>
                    <a:lstStyle/>
                    <a:p>
                      <a:pPr marL="90170" algn="ctr">
                        <a:lnSpc>
                          <a:spcPct val="115000"/>
                        </a:lnSpc>
                      </a:pPr>
                      <a:r>
                        <a:rPr lang="de-CH" sz="1200" dirty="0">
                          <a:effectLst/>
                          <a:latin typeface="StalemateLFLight" panose="00000400000000000000" pitchFamily="2" charset="0"/>
                        </a:rPr>
                        <a:t>Extra Shot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059604"/>
                  </a:ext>
                </a:extLst>
              </a:tr>
              <a:tr h="224970">
                <a:tc>
                  <a:txBody>
                    <a:bodyPr/>
                    <a:lstStyle/>
                    <a:p>
                      <a:pPr marL="90170">
                        <a:lnSpc>
                          <a:spcPct val="115000"/>
                        </a:lnSpc>
                      </a:pPr>
                      <a:r>
                        <a:rPr lang="de-CH" sz="1200" dirty="0">
                          <a:effectLst/>
                          <a:latin typeface="StalemateLFLight" panose="00000400000000000000" pitchFamily="2" charset="0"/>
                        </a:rPr>
                        <a:t>Espresso</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endParaRPr lang="de-CH" sz="1200">
                        <a:effectLst/>
                        <a:latin typeface="StalemateLFLight" panose="00000400000000000000" pitchFamily="2"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940170647"/>
                  </a:ext>
                </a:extLst>
              </a:tr>
              <a:tr h="224970">
                <a:tc>
                  <a:txBody>
                    <a:bodyPr/>
                    <a:lstStyle/>
                    <a:p>
                      <a:pPr marL="90170">
                        <a:lnSpc>
                          <a:spcPct val="115000"/>
                        </a:lnSpc>
                      </a:pPr>
                      <a:r>
                        <a:rPr lang="de-CH" sz="1200" dirty="0">
                          <a:effectLst/>
                          <a:latin typeface="StalemateLFLight" panose="00000400000000000000" pitchFamily="2" charset="0"/>
                        </a:rPr>
                        <a:t>Coffee</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endParaRPr lang="de-CH" sz="1200">
                        <a:effectLst/>
                        <a:latin typeface="StalemateLFLight" panose="000004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423420203"/>
                  </a:ext>
                </a:extLst>
              </a:tr>
              <a:tr h="224970">
                <a:tc>
                  <a:txBody>
                    <a:bodyPr/>
                    <a:lstStyle/>
                    <a:p>
                      <a:pPr marL="90170">
                        <a:lnSpc>
                          <a:spcPct val="115000"/>
                        </a:lnSpc>
                      </a:pPr>
                      <a:r>
                        <a:rPr lang="de-CH" sz="1200" dirty="0" err="1">
                          <a:effectLst/>
                          <a:latin typeface="StalemateLFLight" panose="00000400000000000000" pitchFamily="2" charset="0"/>
                        </a:rPr>
                        <a:t>Americano</a:t>
                      </a:r>
                      <a:r>
                        <a:rPr lang="de-CH" sz="1200" dirty="0">
                          <a:effectLst/>
                          <a:latin typeface="StalemateLFLight" panose="00000400000000000000" pitchFamily="2" charset="0"/>
                        </a:rPr>
                        <a:t> </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endParaRPr lang="de-CH" sz="1200">
                        <a:effectLst/>
                        <a:latin typeface="StalemateLFLight" panose="000004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409791774"/>
                  </a:ext>
                </a:extLst>
              </a:tr>
              <a:tr h="224970">
                <a:tc>
                  <a:txBody>
                    <a:bodyPr/>
                    <a:lstStyle/>
                    <a:p>
                      <a:pPr marL="90170">
                        <a:lnSpc>
                          <a:spcPct val="115000"/>
                        </a:lnSpc>
                      </a:pPr>
                      <a:r>
                        <a:rPr lang="de-CH" sz="1200" dirty="0">
                          <a:effectLst/>
                          <a:latin typeface="StalemateLFLight" panose="00000400000000000000" pitchFamily="2" charset="0"/>
                        </a:rPr>
                        <a:t>Lungo</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endParaRPr lang="de-CH" sz="1200">
                        <a:effectLst/>
                        <a:latin typeface="StalemateLFLight" panose="000004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1653538608"/>
                  </a:ext>
                </a:extLst>
              </a:tr>
              <a:tr h="224970">
                <a:tc>
                  <a:txBody>
                    <a:bodyPr/>
                    <a:lstStyle/>
                    <a:p>
                      <a:pPr marL="90170">
                        <a:lnSpc>
                          <a:spcPct val="115000"/>
                        </a:lnSpc>
                      </a:pPr>
                      <a:r>
                        <a:rPr lang="de-CH" sz="1200" dirty="0">
                          <a:effectLst/>
                          <a:latin typeface="StalemateLFLight" panose="00000400000000000000" pitchFamily="2" charset="0"/>
                        </a:rPr>
                        <a:t>Cappuccino</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68502776"/>
                  </a:ext>
                </a:extLst>
              </a:tr>
              <a:tr h="224970">
                <a:tc>
                  <a:txBody>
                    <a:bodyPr/>
                    <a:lstStyle/>
                    <a:p>
                      <a:pPr marL="90170">
                        <a:lnSpc>
                          <a:spcPct val="115000"/>
                        </a:lnSpc>
                      </a:pPr>
                      <a:r>
                        <a:rPr lang="de-CH" sz="1200" dirty="0">
                          <a:effectLst/>
                          <a:latin typeface="StalemateLFLight" panose="00000400000000000000" pitchFamily="2" charset="0"/>
                        </a:rPr>
                        <a:t>Latte </a:t>
                      </a:r>
                      <a:r>
                        <a:rPr lang="de-CH" sz="1200" dirty="0" err="1">
                          <a:effectLst/>
                          <a:latin typeface="StalemateLFLight" panose="00000400000000000000" pitchFamily="2" charset="0"/>
                        </a:rPr>
                        <a:t>macchiato</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91773722"/>
                  </a:ext>
                </a:extLst>
              </a:tr>
              <a:tr h="224970">
                <a:tc>
                  <a:txBody>
                    <a:bodyPr/>
                    <a:lstStyle/>
                    <a:p>
                      <a:pPr marL="90170">
                        <a:lnSpc>
                          <a:spcPct val="115000"/>
                        </a:lnSpc>
                      </a:pPr>
                      <a:r>
                        <a:rPr lang="de-CH" sz="1200" dirty="0">
                          <a:effectLst/>
                          <a:latin typeface="StalemateLFLight" panose="00000400000000000000" pitchFamily="2" charset="0"/>
                        </a:rPr>
                        <a:t>Flat White</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57646593"/>
                  </a:ext>
                </a:extLst>
              </a:tr>
              <a:tr h="224970">
                <a:tc>
                  <a:txBody>
                    <a:bodyPr/>
                    <a:lstStyle/>
                    <a:p>
                      <a:pPr marL="90170">
                        <a:lnSpc>
                          <a:spcPct val="115000"/>
                        </a:lnSpc>
                      </a:pPr>
                      <a:r>
                        <a:rPr lang="de-CH" sz="1200" dirty="0" err="1">
                          <a:effectLst/>
                          <a:latin typeface="StalemateLFLight" panose="00000400000000000000" pitchFamily="2" charset="0"/>
                        </a:rPr>
                        <a:t>Cortado</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endParaRPr lang="de-CH" sz="1200">
                        <a:effectLst/>
                        <a:latin typeface="StalemateLFLight" panose="000004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4282093103"/>
                  </a:ext>
                </a:extLst>
              </a:tr>
              <a:tr h="224970">
                <a:tc>
                  <a:txBody>
                    <a:bodyPr/>
                    <a:lstStyle/>
                    <a:p>
                      <a:pPr marL="90170">
                        <a:lnSpc>
                          <a:spcPct val="115000"/>
                        </a:lnSpc>
                      </a:pPr>
                      <a:r>
                        <a:rPr lang="de-CH" sz="1200" dirty="0" err="1">
                          <a:effectLst/>
                          <a:latin typeface="StalemateLFLight" panose="00000400000000000000" pitchFamily="2" charset="0"/>
                        </a:rPr>
                        <a:t>Cafè</a:t>
                      </a:r>
                      <a:r>
                        <a:rPr lang="de-CH" sz="1200" dirty="0">
                          <a:effectLst/>
                          <a:latin typeface="StalemateLFLight" panose="00000400000000000000" pitchFamily="2" charset="0"/>
                        </a:rPr>
                        <a:t> Latte</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95229208"/>
                  </a:ext>
                </a:extLst>
              </a:tr>
              <a:tr h="224970">
                <a:tc>
                  <a:txBody>
                    <a:bodyPr/>
                    <a:lstStyle/>
                    <a:p>
                      <a:pPr marL="90170">
                        <a:lnSpc>
                          <a:spcPct val="115000"/>
                        </a:lnSpc>
                      </a:pPr>
                      <a:r>
                        <a:rPr lang="de-CH" sz="1200" dirty="0">
                          <a:effectLst/>
                          <a:latin typeface="StalemateLFLight" panose="00000400000000000000" pitchFamily="2" charset="0"/>
                        </a:rPr>
                        <a:t>Portion </a:t>
                      </a:r>
                      <a:r>
                        <a:rPr lang="de-CH" sz="1200" dirty="0" err="1">
                          <a:effectLst/>
                          <a:latin typeface="StalemateLFLight" panose="00000400000000000000" pitchFamily="2" charset="0"/>
                        </a:rPr>
                        <a:t>of</a:t>
                      </a:r>
                      <a:r>
                        <a:rPr lang="de-CH" sz="1200" dirty="0">
                          <a:effectLst/>
                          <a:latin typeface="StalemateLFLight" panose="00000400000000000000" pitchFamily="2" charset="0"/>
                        </a:rPr>
                        <a:t> milk</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sym typeface="Wingdings" panose="05000000000000000000" pitchFamily="2" charset="2"/>
                        </a:rPr>
                        <a:t></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rPr>
                        <a:t> </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endParaRPr lang="de-CH" sz="1200">
                        <a:effectLst/>
                        <a:latin typeface="StalemateLFLight" panose="000004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3115205451"/>
                  </a:ext>
                </a:extLst>
              </a:tr>
              <a:tr h="224970">
                <a:tc>
                  <a:txBody>
                    <a:bodyPr/>
                    <a:lstStyle/>
                    <a:p>
                      <a:pPr marL="90170">
                        <a:lnSpc>
                          <a:spcPct val="115000"/>
                        </a:lnSpc>
                      </a:pPr>
                      <a:r>
                        <a:rPr lang="de-CH" sz="1200" dirty="0" err="1">
                          <a:effectLst/>
                          <a:latin typeface="StalemateLFLight" panose="00000400000000000000" pitchFamily="2" charset="0"/>
                        </a:rPr>
                        <a:t>portion</a:t>
                      </a:r>
                      <a:r>
                        <a:rPr lang="de-CH" sz="1200" dirty="0">
                          <a:effectLst/>
                          <a:latin typeface="StalemateLFLight" panose="00000400000000000000" pitchFamily="2" charset="0"/>
                        </a:rPr>
                        <a:t> </a:t>
                      </a:r>
                      <a:r>
                        <a:rPr lang="de-CH" sz="1200" dirty="0" err="1">
                          <a:effectLst/>
                          <a:latin typeface="StalemateLFLight" panose="00000400000000000000" pitchFamily="2" charset="0"/>
                        </a:rPr>
                        <a:t>of</a:t>
                      </a:r>
                      <a:r>
                        <a:rPr lang="de-CH" sz="1200" dirty="0">
                          <a:effectLst/>
                          <a:latin typeface="StalemateLFLight" panose="00000400000000000000" pitchFamily="2" charset="0"/>
                        </a:rPr>
                        <a:t> milk </a:t>
                      </a:r>
                      <a:r>
                        <a:rPr lang="de-CH" sz="1200" dirty="0" err="1">
                          <a:effectLst/>
                          <a:latin typeface="StalemateLFLight" panose="00000400000000000000" pitchFamily="2" charset="0"/>
                        </a:rPr>
                        <a:t>foam</a:t>
                      </a:r>
                      <a:r>
                        <a:rPr lang="de-CH" sz="1200" dirty="0">
                          <a:effectLst/>
                          <a:latin typeface="StalemateLFLight" panose="00000400000000000000" pitchFamily="2" charset="0"/>
                        </a:rPr>
                        <a:t> </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rPr>
                        <a:t> </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a:effectLst/>
                          <a:latin typeface="StalemateLFLight" panose="00000400000000000000" pitchFamily="2" charset="0"/>
                        </a:rPr>
                        <a:t> </a:t>
                      </a:r>
                      <a:endParaRPr lang="de-CH" sz="120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04288208"/>
                  </a:ext>
                </a:extLst>
              </a:tr>
              <a:tr h="224970">
                <a:tc>
                  <a:txBody>
                    <a:bodyPr/>
                    <a:lstStyle/>
                    <a:p>
                      <a:pPr marL="90170">
                        <a:lnSpc>
                          <a:spcPct val="115000"/>
                        </a:lnSpc>
                      </a:pPr>
                      <a:r>
                        <a:rPr lang="de-CH" sz="1200" dirty="0">
                          <a:effectLst/>
                          <a:latin typeface="StalemateLFLight" panose="00000400000000000000" pitchFamily="2" charset="0"/>
                        </a:rPr>
                        <a:t>Hot </a:t>
                      </a:r>
                      <a:r>
                        <a:rPr lang="de-CH" sz="1200" dirty="0" err="1">
                          <a:effectLst/>
                          <a:latin typeface="StalemateLFLight" panose="00000400000000000000" pitchFamily="2" charset="0"/>
                        </a:rPr>
                        <a:t>water</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sym typeface="Wingdings" panose="05000000000000000000" pitchFamily="2" charset="2"/>
                        </a:rPr>
                        <a:t></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rPr>
                        <a:t> </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nchor="ctr"/>
                </a:tc>
                <a:tc>
                  <a:txBody>
                    <a:bodyPr/>
                    <a:lstStyle/>
                    <a:p>
                      <a:pPr marL="90170" algn="ctr">
                        <a:lnSpc>
                          <a:spcPct val="115000"/>
                        </a:lnSpc>
                      </a:pPr>
                      <a:r>
                        <a:rPr lang="de-CH" sz="1200" dirty="0">
                          <a:effectLst/>
                          <a:latin typeface="StalemateLFLight" panose="00000400000000000000" pitchFamily="2" charset="0"/>
                        </a:rPr>
                        <a:t> </a:t>
                      </a:r>
                      <a:endParaRPr lang="de-CH" sz="1200" dirty="0">
                        <a:effectLst/>
                        <a:latin typeface="StalemateLFLight" panose="00000400000000000000" pitchFamily="2" charset="0"/>
                        <a:ea typeface="Calibri" panose="020F0502020204030204" pitchFamily="34" charset="0"/>
                        <a:cs typeface="Arial" panose="020B0604020202020204" pitchFamily="34" charset="0"/>
                      </a:endParaRPr>
                    </a:p>
                  </a:txBody>
                  <a:tcPr marL="68580" marR="68580" marT="0" marB="0"/>
                </a:tc>
                <a:tc>
                  <a:txBody>
                    <a:bodyPr/>
                    <a:lstStyle/>
                    <a:p>
                      <a:endParaRPr lang="de-CH" sz="1200" dirty="0">
                        <a:effectLst/>
                        <a:latin typeface="StalemateLFLight" panose="00000400000000000000" pitchFamily="2" charset="0"/>
                        <a:cs typeface="Arial" panose="020B0604020202020204" pitchFamily="34" charset="0"/>
                      </a:endParaRPr>
                    </a:p>
                  </a:txBody>
                  <a:tcPr marL="68580" marR="68580" marT="0" marB="0" anchor="ctr"/>
                </a:tc>
                <a:extLst>
                  <a:ext uri="{0D108BD9-81ED-4DB2-BD59-A6C34878D82A}">
                    <a16:rowId xmlns:a16="http://schemas.microsoft.com/office/drawing/2014/main" val="989159772"/>
                  </a:ext>
                </a:extLst>
              </a:tr>
            </a:tbl>
          </a:graphicData>
        </a:graphic>
      </p:graphicFrame>
    </p:spTree>
    <p:extLst>
      <p:ext uri="{BB962C8B-B14F-4D97-AF65-F5344CB8AC3E}">
        <p14:creationId xmlns:p14="http://schemas.microsoft.com/office/powerpoint/2010/main" val="1882024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1" y="1452519"/>
            <a:ext cx="3164305" cy="3477875"/>
          </a:xfrm>
          <a:prstGeom prst="rect">
            <a:avLst/>
          </a:prstGeom>
          <a:noFill/>
        </p:spPr>
        <p:txBody>
          <a:bodyPr wrap="square" rtlCol="0">
            <a:spAutoFit/>
          </a:bodyPr>
          <a:lstStyle/>
          <a:p>
            <a:pPr marL="85725"/>
            <a:r>
              <a:rPr lang="de-CH" sz="1100" dirty="0">
                <a:latin typeface="StalemateLFLight" panose="00000400000000000000" pitchFamily="2" charset="0"/>
              </a:rPr>
              <a:t>Picture </a:t>
            </a:r>
            <a:r>
              <a:rPr lang="de-CH" sz="1100" dirty="0" err="1">
                <a:latin typeface="StalemateLFLight" panose="00000400000000000000" pitchFamily="2" charset="0"/>
              </a:rPr>
              <a:t>carton</a:t>
            </a:r>
            <a:r>
              <a:rPr lang="de-CH" sz="1100">
                <a:latin typeface="StalemateLFLight" panose="00000400000000000000" pitchFamily="2" charset="0"/>
              </a:rPr>
              <a:t>:</a:t>
            </a:r>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r>
              <a:rPr lang="de-CH" sz="1100" dirty="0">
                <a:latin typeface="StalemateLFLight" panose="00000400000000000000" pitchFamily="2" charset="0"/>
              </a:rPr>
              <a:t>		</a:t>
            </a:r>
          </a:p>
          <a:p>
            <a:pPr marL="85725"/>
            <a:endParaRPr lang="de-CH" sz="1100" dirty="0">
              <a:latin typeface="StalemateLFLight" panose="00000400000000000000" pitchFamily="2" charset="0"/>
            </a:endParaRPr>
          </a:p>
          <a:p>
            <a:pPr marL="85725"/>
            <a:endParaRPr lang="de-CH" sz="1100" dirty="0">
              <a:latin typeface="StalemateLFLight" panose="00000400000000000000" pitchFamily="2" charset="0"/>
            </a:endParaRPr>
          </a:p>
          <a:p>
            <a:pPr marL="85725"/>
            <a:endParaRPr lang="de-CH" sz="1100" dirty="0">
              <a:latin typeface="StalemateLFLight" panose="00000400000000000000" pitchFamily="2" charset="0"/>
            </a:endParaRPr>
          </a:p>
          <a:p>
            <a:pPr marL="85725"/>
            <a:endParaRPr lang="de-CH" sz="1100" dirty="0">
              <a:solidFill>
                <a:srgbClr val="FF0000"/>
              </a:solidFill>
              <a:latin typeface="StalemateLFLight" panose="00000400000000000000" pitchFamily="2" charset="0"/>
            </a:endParaRPr>
          </a:p>
          <a:p>
            <a:pPr marL="85725"/>
            <a:r>
              <a:rPr lang="de-CH" sz="1100" dirty="0">
                <a:latin typeface="StalemateLFLight" panose="00000400000000000000" pitchFamily="2" charset="0"/>
              </a:rPr>
              <a:t>Gross </a:t>
            </a:r>
            <a:r>
              <a:rPr lang="de-CH" sz="1100" dirty="0" err="1">
                <a:latin typeface="StalemateLFLight" panose="00000400000000000000" pitchFamily="2" charset="0"/>
              </a:rPr>
              <a:t>weight</a:t>
            </a:r>
            <a:r>
              <a:rPr lang="de-CH" sz="1100" dirty="0">
                <a:latin typeface="StalemateLFLight" panose="00000400000000000000" pitchFamily="2" charset="0"/>
              </a:rPr>
              <a:t>:		17.1 kg</a:t>
            </a:r>
          </a:p>
          <a:p>
            <a:pPr marL="85725"/>
            <a:r>
              <a:rPr lang="de-CH" sz="1100" dirty="0">
                <a:latin typeface="StalemateLFLight" panose="00000400000000000000" pitchFamily="2" charset="0"/>
              </a:rPr>
              <a:t>Net </a:t>
            </a:r>
            <a:r>
              <a:rPr lang="de-CH" sz="1100" dirty="0" err="1">
                <a:latin typeface="StalemateLFLight" panose="00000400000000000000" pitchFamily="2" charset="0"/>
              </a:rPr>
              <a:t>weight</a:t>
            </a:r>
            <a:r>
              <a:rPr lang="de-CH" sz="1100" dirty="0">
                <a:latin typeface="StalemateLFLight" panose="00000400000000000000" pitchFamily="2" charset="0"/>
              </a:rPr>
              <a:t>:		13.46 kg</a:t>
            </a:r>
          </a:p>
          <a:p>
            <a:pPr marL="85725"/>
            <a:r>
              <a:rPr lang="de-CH" sz="1100" dirty="0" err="1">
                <a:latin typeface="StalemateLFLight" panose="00000400000000000000" pitchFamily="2" charset="0"/>
              </a:rPr>
              <a:t>Dimensions</a:t>
            </a:r>
            <a:r>
              <a:rPr lang="de-CH" sz="1100" dirty="0">
                <a:latin typeface="StalemateLFLight" panose="00000400000000000000" pitchFamily="2" charset="0"/>
              </a:rPr>
              <a:t> </a:t>
            </a:r>
            <a:r>
              <a:rPr lang="de-CH" sz="1100" dirty="0" err="1">
                <a:latin typeface="StalemateLFLight" panose="00000400000000000000" pitchFamily="2" charset="0"/>
              </a:rPr>
              <a:t>Carton</a:t>
            </a:r>
            <a:r>
              <a:rPr lang="de-CH" sz="1100" dirty="0">
                <a:latin typeface="StalemateLFLight" panose="00000400000000000000" pitchFamily="2" charset="0"/>
              </a:rPr>
              <a:t>:	52.5 x 43.5 x 59.5cm</a:t>
            </a:r>
          </a:p>
          <a:p>
            <a:pPr marL="85725"/>
            <a:r>
              <a:rPr lang="de-CH" sz="1100" dirty="0" err="1">
                <a:latin typeface="StalemateLFLight" panose="00000400000000000000" pitchFamily="2" charset="0"/>
              </a:rPr>
              <a:t>Cartons</a:t>
            </a:r>
            <a:r>
              <a:rPr lang="de-CH" sz="1100" dirty="0">
                <a:latin typeface="StalemateLFLight" panose="00000400000000000000" pitchFamily="2" charset="0"/>
              </a:rPr>
              <a:t>/Pal:		12</a:t>
            </a:r>
          </a:p>
          <a:p>
            <a:endParaRPr lang="de-CH" sz="1100" dirty="0">
              <a:latin typeface="StalemateLFLight" panose="00000400000000000000" pitchFamily="2" charset="0"/>
            </a:endParaRPr>
          </a:p>
        </p:txBody>
      </p:sp>
      <p:sp>
        <p:nvSpPr>
          <p:cNvPr id="2" name="Titel 1">
            <a:extLst>
              <a:ext uri="{FF2B5EF4-FFF2-40B4-BE49-F238E27FC236}">
                <a16:creationId xmlns:a16="http://schemas.microsoft.com/office/drawing/2014/main" id="{1967099F-F667-945F-2D46-5E5F2D7BA692}"/>
              </a:ext>
            </a:extLst>
          </p:cNvPr>
          <p:cNvSpPr txBox="1">
            <a:spLocks/>
          </p:cNvSpPr>
          <p:nvPr/>
        </p:nvSpPr>
        <p:spPr>
          <a:xfrm>
            <a:off x="0" y="5706987"/>
            <a:ext cx="6858000" cy="244642"/>
          </a:xfrm>
          <a:prstGeom prst="rect">
            <a:avLst/>
          </a:prstGeom>
          <a:solidFill>
            <a:srgbClr val="666C7A"/>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dirty="0">
                <a:solidFill>
                  <a:schemeClr val="bg1"/>
                </a:solidFill>
              </a:rPr>
              <a:t>Launch </a:t>
            </a:r>
            <a:r>
              <a:rPr lang="de-CH" sz="1200" dirty="0" err="1">
                <a:solidFill>
                  <a:schemeClr val="bg1"/>
                </a:solidFill>
              </a:rPr>
              <a:t>measures</a:t>
            </a:r>
            <a:endParaRPr lang="de-CH" sz="1200" dirty="0">
              <a:solidFill>
                <a:schemeClr val="bg1"/>
              </a:solidFill>
            </a:endParaRPr>
          </a:p>
        </p:txBody>
      </p:sp>
      <p:sp>
        <p:nvSpPr>
          <p:cNvPr id="3" name="Textfeld 2">
            <a:extLst>
              <a:ext uri="{FF2B5EF4-FFF2-40B4-BE49-F238E27FC236}">
                <a16:creationId xmlns:a16="http://schemas.microsoft.com/office/drawing/2014/main" id="{266EB111-F71A-5B59-6779-3BB96ADC812B}"/>
              </a:ext>
            </a:extLst>
          </p:cNvPr>
          <p:cNvSpPr txBox="1">
            <a:spLocks noChangeArrowheads="1"/>
          </p:cNvSpPr>
          <p:nvPr/>
        </p:nvSpPr>
        <p:spPr bwMode="auto">
          <a:xfrm>
            <a:off x="190501" y="6193123"/>
            <a:ext cx="4800599" cy="2600148"/>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447675" indent="-361950">
              <a:lnSpc>
                <a:spcPct val="107000"/>
              </a:lnSpc>
              <a:spcAft>
                <a:spcPts val="800"/>
              </a:spcAft>
              <a:buFont typeface="Symbol" panose="05050102010706020507" pitchFamily="18" charset="2"/>
              <a:buChar char=""/>
            </a:pPr>
            <a:r>
              <a:rPr lang="en-US" dirty="0">
                <a:latin typeface="StalemateLFLight" panose="00000400000000000000" pitchFamily="2" charset="0"/>
                <a:ea typeface="Calibri" panose="020F0502020204030204" pitchFamily="34" charset="0"/>
                <a:cs typeface="Times New Roman" panose="02020603050405020304" pitchFamily="18" charset="0"/>
              </a:rPr>
              <a:t>Fairs and Events</a:t>
            </a:r>
          </a:p>
          <a:p>
            <a:pPr marL="447675" indent="-361950">
              <a:lnSpc>
                <a:spcPct val="107000"/>
              </a:lnSpc>
              <a:spcAft>
                <a:spcPts val="800"/>
              </a:spcAft>
              <a:buFont typeface="Symbol" panose="05050102010706020507" pitchFamily="18" charset="2"/>
              <a:buChar char=""/>
            </a:pPr>
            <a:r>
              <a:rPr lang="en-US" dirty="0">
                <a:latin typeface="StalemateLFLight" panose="00000400000000000000" pitchFamily="2" charset="0"/>
                <a:ea typeface="Calibri" panose="020F0502020204030204" pitchFamily="34" charset="0"/>
                <a:cs typeface="Times New Roman" panose="02020603050405020304" pitchFamily="18" charset="0"/>
              </a:rPr>
              <a:t>Product Film</a:t>
            </a:r>
          </a:p>
          <a:p>
            <a:pPr marL="447675" indent="-361950">
              <a:lnSpc>
                <a:spcPct val="107000"/>
              </a:lnSpc>
              <a:spcAft>
                <a:spcPts val="800"/>
              </a:spcAft>
              <a:buFont typeface="Symbol" panose="05050102010706020507" pitchFamily="18" charset="2"/>
              <a:buChar char=""/>
            </a:pPr>
            <a:r>
              <a:rPr lang="en-US" dirty="0">
                <a:latin typeface="StalemateLFLight" panose="00000400000000000000" pitchFamily="2" charset="0"/>
                <a:ea typeface="Calibri" panose="020F0502020204030204" pitchFamily="34" charset="0"/>
                <a:cs typeface="Times New Roman" panose="02020603050405020304" pitchFamily="18" charset="0"/>
              </a:rPr>
              <a:t>Online Academy</a:t>
            </a:r>
          </a:p>
          <a:p>
            <a:pPr marL="447675" indent="-361950">
              <a:lnSpc>
                <a:spcPct val="107000"/>
              </a:lnSpc>
              <a:spcAft>
                <a:spcPts val="800"/>
              </a:spcAft>
              <a:buFont typeface="Symbol" panose="05050102010706020507" pitchFamily="18" charset="2"/>
              <a:buChar char=""/>
            </a:pPr>
            <a:r>
              <a:rPr lang="en-US" dirty="0">
                <a:latin typeface="StalemateLFLight" panose="00000400000000000000" pitchFamily="2" charset="0"/>
                <a:ea typeface="Calibri" panose="020F0502020204030204" pitchFamily="34" charset="0"/>
                <a:cs typeface="Times New Roman" panose="02020603050405020304" pitchFamily="18" charset="0"/>
              </a:rPr>
              <a:t>Product sheet</a:t>
            </a:r>
          </a:p>
          <a:p>
            <a:pPr marL="447675" indent="-361950">
              <a:lnSpc>
                <a:spcPct val="107000"/>
              </a:lnSpc>
              <a:spcAft>
                <a:spcPts val="800"/>
              </a:spcAft>
              <a:buFont typeface="Symbol" panose="05050102010706020507" pitchFamily="18" charset="2"/>
              <a:buChar char=""/>
            </a:pPr>
            <a:r>
              <a:rPr lang="en-US" dirty="0">
                <a:latin typeface="StalemateLFLight" panose="00000400000000000000" pitchFamily="2" charset="0"/>
                <a:ea typeface="Calibri" panose="020F0502020204030204" pitchFamily="34" charset="0"/>
                <a:cs typeface="Times New Roman" panose="02020603050405020304" pitchFamily="18" charset="0"/>
              </a:rPr>
              <a:t>Product overview 2023</a:t>
            </a:r>
          </a:p>
          <a:p>
            <a:pPr marL="447675" indent="-361950">
              <a:lnSpc>
                <a:spcPct val="107000"/>
              </a:lnSpc>
              <a:spcAft>
                <a:spcPts val="800"/>
              </a:spcAft>
              <a:buFont typeface="Symbol" panose="05050102010706020507" pitchFamily="18" charset="2"/>
              <a:buChar char=""/>
            </a:pPr>
            <a:r>
              <a:rPr lang="en-US" dirty="0">
                <a:latin typeface="StalemateLFLight" panose="00000400000000000000" pitchFamily="2" charset="0"/>
                <a:ea typeface="Calibri" panose="020F0502020204030204" pitchFamily="34" charset="0"/>
                <a:cs typeface="Times New Roman" panose="02020603050405020304" pitchFamily="18" charset="0"/>
              </a:rPr>
              <a:t>Sales Presentation</a:t>
            </a:r>
          </a:p>
          <a:p>
            <a:pPr marL="447675" indent="-361950">
              <a:lnSpc>
                <a:spcPct val="107000"/>
              </a:lnSpc>
              <a:spcAft>
                <a:spcPts val="800"/>
              </a:spcAft>
              <a:buFont typeface="Symbol" panose="05050102010706020507" pitchFamily="18" charset="2"/>
              <a:buChar char=""/>
            </a:pPr>
            <a:r>
              <a:rPr lang="en-US" dirty="0">
                <a:latin typeface="StalemateLFLight" panose="00000400000000000000" pitchFamily="2" charset="0"/>
                <a:ea typeface="Calibri" panose="020F0502020204030204" pitchFamily="34" charset="0"/>
                <a:cs typeface="Times New Roman" panose="02020603050405020304" pitchFamily="18" charset="0"/>
              </a:rPr>
              <a:t>Product images and product film</a:t>
            </a:r>
          </a:p>
        </p:txBody>
      </p:sp>
      <p:sp>
        <p:nvSpPr>
          <p:cNvPr id="7" name="Titel 1">
            <a:extLst>
              <a:ext uri="{FF2B5EF4-FFF2-40B4-BE49-F238E27FC236}">
                <a16:creationId xmlns:a16="http://schemas.microsoft.com/office/drawing/2014/main" id="{62DA8635-B979-CFF9-1C5E-FB45471B13B8}"/>
              </a:ext>
            </a:extLst>
          </p:cNvPr>
          <p:cNvSpPr txBox="1">
            <a:spLocks/>
          </p:cNvSpPr>
          <p:nvPr/>
        </p:nvSpPr>
        <p:spPr>
          <a:xfrm>
            <a:off x="-1" y="1013868"/>
            <a:ext cx="3249613" cy="229198"/>
          </a:xfrm>
          <a:prstGeom prst="rect">
            <a:avLst/>
          </a:prstGeom>
          <a:solidFill>
            <a:srgbClr val="666C7A"/>
          </a:solidFill>
        </p:spPr>
        <p:txBody>
          <a:bodyP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dirty="0" err="1">
                <a:solidFill>
                  <a:schemeClr val="bg1"/>
                </a:solidFill>
              </a:rPr>
              <a:t>Packing</a:t>
            </a:r>
            <a:endParaRPr lang="de-CH" sz="1200" dirty="0">
              <a:solidFill>
                <a:schemeClr val="bg1"/>
              </a:solidFill>
            </a:endParaRPr>
          </a:p>
        </p:txBody>
      </p:sp>
      <p:sp>
        <p:nvSpPr>
          <p:cNvPr id="11" name="Titel 1">
            <a:extLst>
              <a:ext uri="{FF2B5EF4-FFF2-40B4-BE49-F238E27FC236}">
                <a16:creationId xmlns:a16="http://schemas.microsoft.com/office/drawing/2014/main" id="{29280C80-3F81-A073-2558-E543EA5B8D70}"/>
              </a:ext>
            </a:extLst>
          </p:cNvPr>
          <p:cNvSpPr txBox="1">
            <a:spLocks/>
          </p:cNvSpPr>
          <p:nvPr/>
        </p:nvSpPr>
        <p:spPr>
          <a:xfrm>
            <a:off x="3608388" y="1013868"/>
            <a:ext cx="3249612" cy="229198"/>
          </a:xfrm>
          <a:prstGeom prst="rect">
            <a:avLst/>
          </a:prstGeom>
          <a:solidFill>
            <a:srgbClr val="666C7A"/>
          </a:solidFill>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StalemateLF" panose="00000400000000000000" pitchFamily="2" charset="0"/>
                <a:ea typeface="+mj-ea"/>
                <a:cs typeface="+mj-cs"/>
              </a:defRPr>
            </a:lvl1pPr>
          </a:lstStyle>
          <a:p>
            <a:pPr algn="ctr"/>
            <a:r>
              <a:rPr lang="de-CH" sz="1200" dirty="0" err="1">
                <a:solidFill>
                  <a:schemeClr val="bg1"/>
                </a:solidFill>
              </a:rPr>
              <a:t>Scope</a:t>
            </a:r>
            <a:r>
              <a:rPr lang="de-CH" sz="1200" dirty="0">
                <a:solidFill>
                  <a:schemeClr val="bg1"/>
                </a:solidFill>
              </a:rPr>
              <a:t> of </a:t>
            </a:r>
            <a:r>
              <a:rPr lang="de-CH" sz="1200" dirty="0" err="1">
                <a:solidFill>
                  <a:schemeClr val="bg1"/>
                </a:solidFill>
              </a:rPr>
              <a:t>delivery</a:t>
            </a:r>
            <a:endParaRPr lang="de-CH" sz="1200" dirty="0">
              <a:solidFill>
                <a:schemeClr val="bg1"/>
              </a:solidFill>
            </a:endParaRPr>
          </a:p>
        </p:txBody>
      </p:sp>
      <p:sp>
        <p:nvSpPr>
          <p:cNvPr id="13" name="Textfeld 2">
            <a:extLst>
              <a:ext uri="{FF2B5EF4-FFF2-40B4-BE49-F238E27FC236}">
                <a16:creationId xmlns:a16="http://schemas.microsoft.com/office/drawing/2014/main" id="{8F0FD45A-211B-F536-9759-8E82E51813DD}"/>
              </a:ext>
            </a:extLst>
          </p:cNvPr>
          <p:cNvSpPr txBox="1">
            <a:spLocks noChangeArrowheads="1"/>
          </p:cNvSpPr>
          <p:nvPr/>
        </p:nvSpPr>
        <p:spPr bwMode="auto">
          <a:xfrm>
            <a:off x="3608387" y="1361977"/>
            <a:ext cx="3059112" cy="4074941"/>
          </a:xfrm>
          <a:prstGeom prst="rect">
            <a:avLst/>
          </a:prstGeom>
          <a:noFill/>
          <a:ln w="9525">
            <a:noFill/>
            <a:miter lim="800000"/>
            <a:headEnd/>
            <a:tailEnd/>
          </a:ln>
        </p:spPr>
        <p:txBody>
          <a:bodyPr rot="0" vert="horz" wrap="square" lIns="91440" tIns="45720" rIns="91440" bIns="4572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42900" indent="-342900">
              <a:lnSpc>
                <a:spcPct val="107000"/>
              </a:lnSpc>
              <a:spcAft>
                <a:spcPts val="800"/>
              </a:spcAft>
              <a:buFont typeface="Symbol" panose="05050102010706020507" pitchFamily="18" charset="2"/>
              <a:buChar char=""/>
              <a:tabLst>
                <a:tab pos="270510" algn="l"/>
              </a:tabLst>
            </a:pPr>
            <a:r>
              <a:rPr lang="de-CH" dirty="0">
                <a:latin typeface="StalemateLFLight" panose="00000400000000000000" pitchFamily="2" charset="0"/>
                <a:ea typeface="Calibri" panose="020F0502020204030204" pitchFamily="34" charset="0"/>
                <a:cs typeface="Times New Roman" panose="02020603050405020304" pitchFamily="18" charset="0"/>
              </a:rPr>
              <a:t>CLARIS Pro Smart+</a:t>
            </a:r>
          </a:p>
          <a:p>
            <a:pPr marL="342900" indent="-342900">
              <a:lnSpc>
                <a:spcPct val="107000"/>
              </a:lnSpc>
              <a:spcAft>
                <a:spcPts val="800"/>
              </a:spcAft>
              <a:buFont typeface="Symbol" panose="05050102010706020507" pitchFamily="18" charset="2"/>
              <a:buChar char=""/>
              <a:tabLst>
                <a:tab pos="270510" algn="l"/>
              </a:tabLst>
            </a:pPr>
            <a:r>
              <a:rPr lang="de-CH" dirty="0" err="1">
                <a:latin typeface="StalemateLFLight" panose="00000400000000000000" pitchFamily="2" charset="0"/>
                <a:ea typeface="Calibri" panose="020F0502020204030204" pitchFamily="34" charset="0"/>
                <a:cs typeface="Times New Roman" panose="02020603050405020304" pitchFamily="18" charset="0"/>
              </a:rPr>
              <a:t>Aquadur</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hardness</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sticks</a:t>
            </a:r>
            <a:endParaRPr lang="de-CH" dirty="0">
              <a:latin typeface="StalemateLFLight" panose="00000400000000000000" pitchFamily="2"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tabLst>
                <a:tab pos="270510" algn="l"/>
              </a:tabLst>
            </a:pPr>
            <a:r>
              <a:rPr lang="de-CH" dirty="0">
                <a:latin typeface="StalemateLFLight" panose="00000400000000000000" pitchFamily="2" charset="0"/>
                <a:ea typeface="Calibri" panose="020F0502020204030204" pitchFamily="34" charset="0"/>
                <a:cs typeface="Times New Roman" panose="02020603050405020304" pitchFamily="18" charset="0"/>
              </a:rPr>
              <a:t>Key </a:t>
            </a:r>
            <a:r>
              <a:rPr lang="de-CH" dirty="0" err="1">
                <a:latin typeface="StalemateLFLight" panose="00000400000000000000" pitchFamily="2" charset="0"/>
                <a:ea typeface="Calibri" panose="020F0502020204030204" pitchFamily="34" charset="0"/>
                <a:cs typeface="Times New Roman" panose="02020603050405020304" pitchFamily="18" charset="0"/>
              </a:rPr>
              <a:t>for</a:t>
            </a:r>
            <a:r>
              <a:rPr lang="de-CH" dirty="0">
                <a:latin typeface="StalemateLFLight" panose="00000400000000000000" pitchFamily="2" charset="0"/>
                <a:ea typeface="Calibri" panose="020F0502020204030204" pitchFamily="34" charset="0"/>
                <a:cs typeface="Times New Roman" panose="02020603050405020304" pitchFamily="18" charset="0"/>
              </a:rPr>
              <a:t> Bean Container / </a:t>
            </a:r>
            <a:r>
              <a:rPr lang="de-CH" dirty="0" err="1">
                <a:latin typeface="StalemateLFLight" panose="00000400000000000000" pitchFamily="2" charset="0"/>
                <a:ea typeface="Calibri" panose="020F0502020204030204" pitchFamily="34" charset="0"/>
                <a:cs typeface="Times New Roman" panose="02020603050405020304" pitchFamily="18" charset="0"/>
              </a:rPr>
              <a:t>Water</a:t>
            </a:r>
            <a:r>
              <a:rPr lang="de-CH" dirty="0">
                <a:latin typeface="StalemateLFLight" panose="00000400000000000000" pitchFamily="2" charset="0"/>
                <a:ea typeface="Calibri" panose="020F0502020204030204" pitchFamily="34" charset="0"/>
                <a:cs typeface="Times New Roman" panose="02020603050405020304" pitchFamily="18" charset="0"/>
              </a:rPr>
              <a:t> Tank </a:t>
            </a:r>
          </a:p>
          <a:p>
            <a:pPr marL="342900" indent="-342900">
              <a:lnSpc>
                <a:spcPct val="107000"/>
              </a:lnSpc>
              <a:spcAft>
                <a:spcPts val="800"/>
              </a:spcAft>
              <a:buFont typeface="Symbol" panose="05050102010706020507" pitchFamily="18" charset="2"/>
              <a:buChar char=""/>
              <a:tabLst>
                <a:tab pos="270510" algn="l"/>
              </a:tabLst>
            </a:pPr>
            <a:r>
              <a:rPr lang="de-CH" dirty="0">
                <a:latin typeface="StalemateLFLight" panose="00000400000000000000" pitchFamily="2" charset="0"/>
                <a:ea typeface="Calibri" panose="020F0502020204030204" pitchFamily="34" charset="0"/>
                <a:cs typeface="Times New Roman" panose="02020603050405020304" pitchFamily="18" charset="0"/>
              </a:rPr>
              <a:t>Milk </a:t>
            </a:r>
            <a:r>
              <a:rPr lang="de-CH" dirty="0" err="1">
                <a:latin typeface="StalemateLFLight" panose="00000400000000000000" pitchFamily="2" charset="0"/>
                <a:ea typeface="Calibri" panose="020F0502020204030204" pitchFamily="34" charset="0"/>
                <a:cs typeface="Times New Roman" panose="02020603050405020304" pitchFamily="18" charset="0"/>
              </a:rPr>
              <a:t>set</a:t>
            </a:r>
            <a:r>
              <a:rPr lang="de-CH" dirty="0">
                <a:latin typeface="StalemateLFLight" panose="00000400000000000000" pitchFamily="2"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tabLst>
                <a:tab pos="270510" algn="l"/>
              </a:tabLst>
            </a:pPr>
            <a:r>
              <a:rPr lang="de-CH" dirty="0">
                <a:latin typeface="StalemateLFLight" panose="00000400000000000000" pitchFamily="2" charset="0"/>
                <a:ea typeface="Calibri" panose="020F0502020204030204" pitchFamily="34" charset="0"/>
                <a:cs typeface="Times New Roman" panose="02020603050405020304" pitchFamily="18" charset="0"/>
              </a:rPr>
              <a:t>Milk </a:t>
            </a:r>
            <a:r>
              <a:rPr lang="de-CH" dirty="0" err="1">
                <a:latin typeface="StalemateLFLight" panose="00000400000000000000" pitchFamily="2" charset="0"/>
                <a:ea typeface="Calibri" panose="020F0502020204030204" pitchFamily="34" charset="0"/>
                <a:cs typeface="Times New Roman" panose="02020603050405020304" pitchFamily="18" charset="0"/>
              </a:rPr>
              <a:t>system</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cleaning</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container</a:t>
            </a:r>
            <a:r>
              <a:rPr lang="de-CH" dirty="0">
                <a:latin typeface="StalemateLFLight" panose="00000400000000000000" pitchFamily="2"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tabLst>
                <a:tab pos="270510" algn="l"/>
              </a:tabLst>
            </a:pPr>
            <a:r>
              <a:rPr lang="de-CH" dirty="0">
                <a:latin typeface="StalemateLFLight" panose="00000400000000000000" pitchFamily="2" charset="0"/>
                <a:ea typeface="Calibri" panose="020F0502020204030204" pitchFamily="34" charset="0"/>
                <a:cs typeface="Times New Roman" panose="02020603050405020304" pitchFamily="18" charset="0"/>
              </a:rPr>
              <a:t>Milk </a:t>
            </a:r>
            <a:r>
              <a:rPr lang="de-CH" dirty="0" err="1">
                <a:latin typeface="StalemateLFLight" panose="00000400000000000000" pitchFamily="2" charset="0"/>
                <a:ea typeface="Calibri" panose="020F0502020204030204" pitchFamily="34" charset="0"/>
                <a:cs typeface="Times New Roman" panose="02020603050405020304" pitchFamily="18" charset="0"/>
              </a:rPr>
              <a:t>system</a:t>
            </a:r>
            <a:r>
              <a:rPr lang="de-CH" dirty="0">
                <a:latin typeface="StalemateLFLight" panose="00000400000000000000" pitchFamily="2" charset="0"/>
                <a:ea typeface="Calibri" panose="020F0502020204030204" pitchFamily="34" charset="0"/>
                <a:cs typeface="Times New Roman" panose="02020603050405020304" pitchFamily="18" charset="0"/>
              </a:rPr>
              <a:t> cleaner Mini-Tabs </a:t>
            </a:r>
          </a:p>
          <a:p>
            <a:pPr marL="342900" indent="-342900">
              <a:lnSpc>
                <a:spcPct val="107000"/>
              </a:lnSpc>
              <a:spcAft>
                <a:spcPts val="800"/>
              </a:spcAft>
              <a:buFont typeface="Symbol" panose="05050102010706020507" pitchFamily="18" charset="2"/>
              <a:buChar char=""/>
              <a:tabLst>
                <a:tab pos="270510" algn="l"/>
              </a:tabLst>
            </a:pPr>
            <a:r>
              <a:rPr lang="de-CH" dirty="0">
                <a:latin typeface="StalemateLFLight" panose="00000400000000000000" pitchFamily="2" charset="0"/>
                <a:ea typeface="Calibri" panose="020F0502020204030204" pitchFamily="34" charset="0"/>
                <a:cs typeface="Times New Roman" panose="02020603050405020304" pitchFamily="18" charset="0"/>
              </a:rPr>
              <a:t>3-phase </a:t>
            </a:r>
            <a:r>
              <a:rPr lang="de-CH" dirty="0" err="1">
                <a:latin typeface="StalemateLFLight" panose="00000400000000000000" pitchFamily="2" charset="0"/>
                <a:ea typeface="Calibri" panose="020F0502020204030204" pitchFamily="34" charset="0"/>
                <a:cs typeface="Times New Roman" panose="02020603050405020304" pitchFamily="18" charset="0"/>
              </a:rPr>
              <a:t>cleaning</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tablets</a:t>
            </a:r>
            <a:r>
              <a:rPr lang="de-CH" dirty="0">
                <a:latin typeface="StalemateLFLight" panose="00000400000000000000" pitchFamily="2"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tabLst>
                <a:tab pos="270510" algn="l"/>
              </a:tabLst>
            </a:pPr>
            <a:r>
              <a:rPr lang="de-CH" dirty="0">
                <a:latin typeface="StalemateLFLight" panose="00000400000000000000" pitchFamily="2" charset="0"/>
                <a:ea typeface="Calibri" panose="020F0502020204030204" pitchFamily="34" charset="0"/>
                <a:cs typeface="Times New Roman" panose="02020603050405020304" pitchFamily="18" charset="0"/>
              </a:rPr>
              <a:t>Operating </a:t>
            </a:r>
            <a:r>
              <a:rPr lang="de-CH" dirty="0" err="1">
                <a:latin typeface="StalemateLFLight" panose="00000400000000000000" pitchFamily="2" charset="0"/>
                <a:ea typeface="Calibri" panose="020F0502020204030204" pitchFamily="34" charset="0"/>
                <a:cs typeface="Times New Roman" panose="02020603050405020304" pitchFamily="18" charset="0"/>
              </a:rPr>
              <a:t>instructions</a:t>
            </a:r>
            <a:r>
              <a:rPr lang="de-CH" dirty="0">
                <a:latin typeface="StalemateLFLight" panose="00000400000000000000" pitchFamily="2"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Symbol" panose="05050102010706020507" pitchFamily="18" charset="2"/>
              <a:buChar char=""/>
              <a:tabLst>
                <a:tab pos="270510" algn="l"/>
              </a:tabLst>
            </a:pPr>
            <a:r>
              <a:rPr lang="de-CH" dirty="0" err="1">
                <a:latin typeface="StalemateLFLight" panose="00000400000000000000" pitchFamily="2" charset="0"/>
                <a:ea typeface="Calibri" panose="020F0502020204030204" pitchFamily="34" charset="0"/>
                <a:cs typeface="Times New Roman" panose="02020603050405020304" pitchFamily="18" charset="0"/>
              </a:rPr>
              <a:t>Guarantee</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conditions</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leaflet</a:t>
            </a:r>
            <a:endParaRPr lang="de-CH" dirty="0">
              <a:latin typeface="StalemateLFLight" panose="00000400000000000000" pitchFamily="2"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tabLst>
                <a:tab pos="270510" algn="l"/>
              </a:tabLst>
            </a:pPr>
            <a:r>
              <a:rPr lang="de-CH" dirty="0" err="1">
                <a:latin typeface="StalemateLFLight" panose="00000400000000000000" pitchFamily="2" charset="0"/>
                <a:ea typeface="Calibri" panose="020F0502020204030204" pitchFamily="34" charset="0"/>
                <a:cs typeface="Times New Roman" panose="02020603050405020304" pitchFamily="18" charset="0"/>
              </a:rPr>
              <a:t>Envelope</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Machine</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passport</a:t>
            </a:r>
            <a:endParaRPr lang="de-CH" dirty="0">
              <a:latin typeface="StalemateLFLight" panose="00000400000000000000" pitchFamily="2"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tabLst>
                <a:tab pos="270510" algn="l"/>
              </a:tabLst>
            </a:pPr>
            <a:r>
              <a:rPr lang="de-CH" dirty="0">
                <a:latin typeface="StalemateLFLight" panose="00000400000000000000" pitchFamily="2" charset="0"/>
                <a:ea typeface="Calibri" panose="020F0502020204030204" pitchFamily="34" charset="0"/>
                <a:cs typeface="Times New Roman" panose="02020603050405020304" pitchFamily="18" charset="0"/>
              </a:rPr>
              <a:t>Combi </a:t>
            </a:r>
            <a:r>
              <a:rPr lang="de-CH" dirty="0" err="1">
                <a:latin typeface="StalemateLFLight" panose="00000400000000000000" pitchFamily="2" charset="0"/>
                <a:ea typeface="Calibri" panose="020F0502020204030204" pitchFamily="34" charset="0"/>
                <a:cs typeface="Times New Roman" panose="02020603050405020304" pitchFamily="18" charset="0"/>
              </a:rPr>
              <a:t>start-up</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dirty="0" err="1">
                <a:latin typeface="StalemateLFLight" panose="00000400000000000000" pitchFamily="2" charset="0"/>
                <a:ea typeface="Calibri" panose="020F0502020204030204" pitchFamily="34" charset="0"/>
                <a:cs typeface="Times New Roman" panose="02020603050405020304" pitchFamily="18" charset="0"/>
              </a:rPr>
              <a:t>card</a:t>
            </a:r>
            <a:endParaRPr lang="de-CH" dirty="0">
              <a:latin typeface="StalemateLFLight" panose="00000400000000000000" pitchFamily="2"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Symbol" panose="05050102010706020507" pitchFamily="18" charset="2"/>
              <a:buChar char=""/>
              <a:tabLst>
                <a:tab pos="270510" algn="l"/>
              </a:tabLst>
            </a:pPr>
            <a:r>
              <a:rPr lang="de-CH" dirty="0" err="1">
                <a:latin typeface="StalemateLFLight" panose="00000400000000000000" pitchFamily="2" charset="0"/>
                <a:ea typeface="Calibri" panose="020F0502020204030204" pitchFamily="34" charset="0"/>
                <a:cs typeface="Times New Roman" panose="02020603050405020304" pitchFamily="18" charset="0"/>
              </a:rPr>
              <a:t>Address</a:t>
            </a:r>
            <a:r>
              <a:rPr lang="de-CH" dirty="0">
                <a:latin typeface="StalemateLFLight" panose="00000400000000000000" pitchFamily="2" charset="0"/>
                <a:ea typeface="Calibri" panose="020F0502020204030204" pitchFamily="34" charset="0"/>
                <a:cs typeface="Times New Roman" panose="02020603050405020304" pitchFamily="18" charset="0"/>
              </a:rPr>
              <a:t> </a:t>
            </a:r>
            <a:r>
              <a:rPr lang="de-CH">
                <a:latin typeface="StalemateLFLight" panose="00000400000000000000" pitchFamily="2" charset="0"/>
                <a:ea typeface="Calibri" panose="020F0502020204030204" pitchFamily="34" charset="0"/>
                <a:cs typeface="Times New Roman" panose="02020603050405020304" pitchFamily="18" charset="0"/>
              </a:rPr>
              <a:t>label</a:t>
            </a:r>
            <a:endParaRPr lang="de-CH" dirty="0">
              <a:latin typeface="StalemateLFLight" panose="00000400000000000000" pitchFamily="2" charset="0"/>
              <a:ea typeface="Calibri" panose="020F050202020403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7CFC3AEB-43A7-4EBB-CC2F-B376A86AA077}"/>
              </a:ext>
            </a:extLst>
          </p:cNvPr>
          <p:cNvPicPr>
            <a:picLocks noChangeAspect="1"/>
          </p:cNvPicPr>
          <p:nvPr/>
        </p:nvPicPr>
        <p:blipFill>
          <a:blip r:embed="rId2"/>
          <a:stretch>
            <a:fillRect/>
          </a:stretch>
        </p:blipFill>
        <p:spPr>
          <a:xfrm>
            <a:off x="159025" y="1978814"/>
            <a:ext cx="2846251" cy="1616156"/>
          </a:xfrm>
          <a:prstGeom prst="rect">
            <a:avLst/>
          </a:prstGeom>
        </p:spPr>
      </p:pic>
    </p:spTree>
    <p:extLst>
      <p:ext uri="{BB962C8B-B14F-4D97-AF65-F5344CB8AC3E}">
        <p14:creationId xmlns:p14="http://schemas.microsoft.com/office/powerpoint/2010/main" val="360170744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909</Words>
  <Application>Microsoft Office PowerPoint</Application>
  <PresentationFormat>A4-Papier (210 x 297 mm)</PresentationFormat>
  <Paragraphs>135</Paragraphs>
  <Slides>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Arial</vt:lpstr>
      <vt:lpstr>Calibri</vt:lpstr>
      <vt:lpstr>StalemateLF</vt:lpstr>
      <vt:lpstr>StalemateLFLight</vt:lpstr>
      <vt:lpstr>Symbol</vt:lpstr>
      <vt:lpstr>Office</vt:lpstr>
      <vt:lpstr>PowerPoint-Präsentation</vt:lpstr>
      <vt:lpstr>PowerPoint-Präsentation</vt:lpstr>
      <vt:lpstr>PowerPoint-Präsentation</vt:lpstr>
      <vt:lpstr>PowerPoint-Präsentation</vt:lpstr>
      <vt:lpstr>PowerPoint-Präsentation</vt:lpstr>
    </vt:vector>
  </TitlesOfParts>
  <Company>Jura Elektroapparate AG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Produkt Marketing Information</dc:title>
  <dc:creator>Sara Malik</dc:creator>
  <cp:lastModifiedBy>David Morand</cp:lastModifiedBy>
  <cp:revision>157</cp:revision>
  <cp:lastPrinted>2023-09-19T08:50:24Z</cp:lastPrinted>
  <dcterms:created xsi:type="dcterms:W3CDTF">2020-03-25T08:39:55Z</dcterms:created>
  <dcterms:modified xsi:type="dcterms:W3CDTF">2023-10-17T07:20:49Z</dcterms:modified>
</cp:coreProperties>
</file>